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72420456f3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72420456f3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3f17ee80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73f17ee80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73f17ee80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73f17ee80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73f17ee80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73f17ee80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73f17ee80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73f17ee80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3f17ee80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73f17ee80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3f17ee80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73f17ee80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73f17ee80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73f17ee80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73f17ee80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73f17ee80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73f17ee80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73f17ee80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fc014111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fc014111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fe61ce403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fe61ce403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0e868554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0e868554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0e868554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0e868554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72420456f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72420456f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72420456f3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72420456f3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72420456f3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72420456f3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72420456f3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72420456f3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fe61ce3db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fe61ce3db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fe61ce40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fe61ce40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73f17ee80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73f17ee80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3f17ee80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73f17ee80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fe61ce403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fe61ce403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73f17ee80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73f17ee80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fe61ce403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fe61ce403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3f17ee80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73f17ee80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2fc014111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2fc014111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fe61ce403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fe61ce403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2fc04181c2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2fc04181c2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2fc04181c2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2fc04181c2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2fc04181c2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2fc04181c2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2fc04181c2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2fc04181c2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2fc04181c2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2fc04181c2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e61ce403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fe61ce403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2fc04181c2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2fc04181c2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73f17ee80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73f17ee800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fe61ce403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fe61ce403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fe61ce403a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fe61ce403a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fe61ce403a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fe61ce403a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73f17ee80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73f17ee80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fe61ce403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fe61ce403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fe61ce403a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fe61ce403a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fe61ce403a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fe61ce403a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fe61ce403a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fe61ce403a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e61ce403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e61ce403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fe61ce403a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fe61ce403a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2fc014111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12fc014111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30e868554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30e868554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73f17ee80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73f17ee80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73f17ee80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73f17ee80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73f17ee80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73f17ee80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3f17ee80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73f17ee80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866215" y="730251"/>
            <a:ext cx="6571200" cy="530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lt2"/>
              </a:buClr>
              <a:buSzPts val="14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body"/>
          </p:nvPr>
        </p:nvSpPr>
        <p:spPr>
          <a:xfrm>
            <a:off x="866216" y="1952625"/>
            <a:ext cx="6571200" cy="25623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3" name="Google Shape;53;p13"/>
          <p:cNvSpPr txBox="1"/>
          <p:nvPr>
            <p:ph idx="10" type="dt"/>
          </p:nvPr>
        </p:nvSpPr>
        <p:spPr>
          <a:xfrm>
            <a:off x="7988204" y="4795546"/>
            <a:ext cx="743100" cy="228600"/>
          </a:xfrm>
          <a:prstGeom prst="rect">
            <a:avLst/>
          </a:prstGeom>
          <a:noFill/>
          <a:ln>
            <a:noFill/>
          </a:ln>
        </p:spPr>
        <p:txBody>
          <a:bodyPr anchorCtr="0" anchor="t"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96269" y="4793879"/>
            <a:ext cx="2895000" cy="2286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7764405" y="221797"/>
            <a:ext cx="628800" cy="575700"/>
          </a:xfrm>
          <a:prstGeom prst="rect">
            <a:avLst/>
          </a:prstGeom>
          <a:noFill/>
          <a:ln>
            <a:noFill/>
          </a:ln>
        </p:spPr>
        <p:txBody>
          <a:bodyPr anchorCtr="0" anchor="b" bIns="34275" lIns="68575" spcFirstLastPara="1" rIns="68575" wrap="square" tIns="34275">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subTitle"/>
          </p:nvPr>
        </p:nvSpPr>
        <p:spPr>
          <a:xfrm>
            <a:off x="311700" y="34789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solidFill>
                  <a:schemeClr val="dk1"/>
                </a:solidFill>
              </a:rPr>
              <a:t>A New Design for Learning</a:t>
            </a:r>
            <a:endParaRPr sz="3600">
              <a:solidFill>
                <a:schemeClr val="dk1"/>
              </a:solidFill>
            </a:endParaRPr>
          </a:p>
        </p:txBody>
      </p:sp>
      <p:pic>
        <p:nvPicPr>
          <p:cNvPr id="61" name="Google Shape;61;p14"/>
          <p:cNvPicPr preferRelativeResize="0"/>
          <p:nvPr/>
        </p:nvPicPr>
        <p:blipFill rotWithShape="1">
          <a:blip r:embed="rId3">
            <a:alphaModFix/>
          </a:blip>
          <a:srcRect b="42403" l="10072" r="34430" t="22876"/>
          <a:stretch/>
        </p:blipFill>
        <p:spPr>
          <a:xfrm>
            <a:off x="754888" y="721625"/>
            <a:ext cx="7634227" cy="2587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None/>
            </a:pPr>
            <a:r>
              <a:rPr b="1" lang="en" sz="2100">
                <a:solidFill>
                  <a:srgbClr val="2D2D2D"/>
                </a:solidFill>
                <a:highlight>
                  <a:schemeClr val="lt1"/>
                </a:highlight>
              </a:rPr>
              <a:t>4. Authentic assessment</a:t>
            </a:r>
            <a:endParaRPr b="1" sz="2100">
              <a:solidFill>
                <a:srgbClr val="2D2D2D"/>
              </a:solidFill>
              <a:highlight>
                <a:schemeClr val="lt1"/>
              </a:highlight>
            </a:endParaRPr>
          </a:p>
          <a:p>
            <a:pPr indent="0" lvl="0" marL="0" rtl="0" algn="l">
              <a:lnSpc>
                <a:spcPct val="160000"/>
              </a:lnSpc>
              <a:spcBef>
                <a:spcPts val="800"/>
              </a:spcBef>
              <a:spcAft>
                <a:spcPts val="800"/>
              </a:spcAft>
              <a:buNone/>
            </a:pPr>
            <a:r>
              <a:rPr lang="en" sz="2100">
                <a:solidFill>
                  <a:srgbClr val="373737"/>
                </a:solidFill>
                <a:highlight>
                  <a:schemeClr val="lt1"/>
                </a:highlight>
              </a:rPr>
              <a:t>Each term the students exhibit their portfolios of work to a panel made up of the advisory teacher, family, peers, the mentor, and others from the community. They provide evidence of progress against their learning goals and they reflect on the process of their learning.</a:t>
            </a:r>
            <a:endParaRPr sz="2100">
              <a:solidFill>
                <a:schemeClr val="dk2"/>
              </a:solidFill>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4"/>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None/>
            </a:pPr>
            <a:r>
              <a:rPr b="1" lang="en" sz="2100">
                <a:solidFill>
                  <a:srgbClr val="2D2D2D"/>
                </a:solidFill>
                <a:highlight>
                  <a:schemeClr val="lt1"/>
                </a:highlight>
              </a:rPr>
              <a:t>5. Collaboration for learning</a:t>
            </a:r>
            <a:endParaRPr b="1" sz="2100">
              <a:solidFill>
                <a:srgbClr val="2D2D2D"/>
              </a:solidFill>
              <a:highlight>
                <a:schemeClr val="lt1"/>
              </a:highlight>
            </a:endParaRPr>
          </a:p>
          <a:p>
            <a:pPr indent="0" lvl="0" marL="0" rtl="0" algn="l">
              <a:lnSpc>
                <a:spcPct val="160000"/>
              </a:lnSpc>
              <a:spcBef>
                <a:spcPts val="800"/>
              </a:spcBef>
              <a:spcAft>
                <a:spcPts val="800"/>
              </a:spcAft>
              <a:buNone/>
            </a:pPr>
            <a:r>
              <a:rPr lang="en" sz="2100">
                <a:solidFill>
                  <a:srgbClr val="373737"/>
                </a:solidFill>
                <a:highlight>
                  <a:schemeClr val="lt1"/>
                </a:highlight>
              </a:rPr>
              <a:t>Students work in one-on-one or small group learning environments around their interests both inside and outside the school. Through internships, the community plays an integral role in the education of the students.</a:t>
            </a:r>
            <a:endParaRPr sz="21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5"/>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None/>
            </a:pPr>
            <a:r>
              <a:rPr b="1" lang="en" sz="2100">
                <a:solidFill>
                  <a:srgbClr val="2D2D2D"/>
                </a:solidFill>
                <a:highlight>
                  <a:schemeClr val="lt1"/>
                </a:highlight>
              </a:rPr>
              <a:t>6. Learning in advisory</a:t>
            </a:r>
            <a:endParaRPr b="1" sz="2100">
              <a:solidFill>
                <a:srgbClr val="2D2D2D"/>
              </a:solidFill>
              <a:highlight>
                <a:schemeClr val="lt1"/>
              </a:highlight>
            </a:endParaRPr>
          </a:p>
          <a:p>
            <a:pPr indent="0" lvl="0" marL="0" rtl="0" algn="l">
              <a:lnSpc>
                <a:spcPct val="160000"/>
              </a:lnSpc>
              <a:spcBef>
                <a:spcPts val="800"/>
              </a:spcBef>
              <a:spcAft>
                <a:spcPts val="800"/>
              </a:spcAft>
              <a:buNone/>
            </a:pPr>
            <a:r>
              <a:rPr lang="en" sz="2100">
                <a:solidFill>
                  <a:srgbClr val="373737"/>
                </a:solidFill>
                <a:highlight>
                  <a:schemeClr val="lt1"/>
                </a:highlight>
              </a:rPr>
              <a:t>Students are in an advisory group of no more than 17 students and an advisory teacher. They stay in the same advisory for much of their secondary education. The advisory teacher manages each student's learning plan and ensures that all learning goals and the National Curriculum are covered.</a:t>
            </a:r>
            <a:endParaRPr sz="2100">
              <a:solidFill>
                <a:schemeClr val="dk2"/>
              </a:solidFill>
              <a:highlight>
                <a:schemeClr val="lt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6"/>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None/>
            </a:pPr>
            <a:r>
              <a:rPr b="1" lang="en" sz="2100">
                <a:solidFill>
                  <a:srgbClr val="2D2D2D"/>
                </a:solidFill>
                <a:highlight>
                  <a:schemeClr val="lt1"/>
                </a:highlight>
              </a:rPr>
              <a:t>7. Trust, respect and care</a:t>
            </a:r>
            <a:endParaRPr b="1" sz="2100">
              <a:solidFill>
                <a:srgbClr val="2D2D2D"/>
              </a:solidFill>
              <a:highlight>
                <a:schemeClr val="lt1"/>
              </a:highlight>
            </a:endParaRPr>
          </a:p>
          <a:p>
            <a:pPr indent="0" lvl="0" marL="0" rtl="0" algn="l">
              <a:lnSpc>
                <a:spcPct val="160000"/>
              </a:lnSpc>
              <a:spcBef>
                <a:spcPts val="800"/>
              </a:spcBef>
              <a:spcAft>
                <a:spcPts val="800"/>
              </a:spcAft>
              <a:buNone/>
            </a:pPr>
            <a:r>
              <a:rPr lang="en" sz="2100">
                <a:solidFill>
                  <a:srgbClr val="373737"/>
                </a:solidFill>
                <a:highlight>
                  <a:schemeClr val="lt1"/>
                </a:highlight>
              </a:rPr>
              <a:t>One of the striking things about Big Picture schools is the ease with which students interact with adults in both the school and the wider community. A culture of trust, respect and care is shared between students and adults, as well as among students themselves.</a:t>
            </a:r>
            <a:endParaRPr sz="2100">
              <a:solidFill>
                <a:schemeClr val="dk2"/>
              </a:solidFill>
              <a:highlight>
                <a:schemeClr val="lt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7"/>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60000"/>
              </a:lnSpc>
              <a:spcBef>
                <a:spcPts val="0"/>
              </a:spcBef>
              <a:spcAft>
                <a:spcPts val="0"/>
              </a:spcAft>
              <a:buNone/>
            </a:pPr>
            <a:r>
              <a:rPr b="1" lang="en" sz="2100">
                <a:solidFill>
                  <a:srgbClr val="2D2D2D"/>
                </a:solidFill>
                <a:highlight>
                  <a:schemeClr val="lt1"/>
                </a:highlight>
              </a:rPr>
              <a:t>8. Everyone's a leader</a:t>
            </a:r>
            <a:endParaRPr b="1" sz="2100">
              <a:solidFill>
                <a:srgbClr val="2D2D2D"/>
              </a:solidFill>
              <a:highlight>
                <a:schemeClr val="lt1"/>
              </a:highlight>
            </a:endParaRPr>
          </a:p>
          <a:p>
            <a:pPr indent="0" lvl="0" marL="0" rtl="0" algn="l">
              <a:lnSpc>
                <a:spcPct val="160000"/>
              </a:lnSpc>
              <a:spcBef>
                <a:spcPts val="800"/>
              </a:spcBef>
              <a:spcAft>
                <a:spcPts val="0"/>
              </a:spcAft>
              <a:buNone/>
            </a:pPr>
            <a:r>
              <a:rPr lang="en" sz="2100">
                <a:solidFill>
                  <a:srgbClr val="373737"/>
                </a:solidFill>
                <a:highlight>
                  <a:schemeClr val="lt1"/>
                </a:highlight>
              </a:rPr>
              <a:t>In Big Picture Schools, leadership is shared among the principal, staff, students, family, and community partners. Opportunities for leadership are created for everyone.</a:t>
            </a:r>
            <a:endParaRPr sz="2100">
              <a:solidFill>
                <a:srgbClr val="373737"/>
              </a:solidFill>
              <a:highlight>
                <a:schemeClr val="lt1"/>
              </a:highlight>
            </a:endParaRPr>
          </a:p>
          <a:p>
            <a:pPr indent="0" lvl="0" marL="0" rtl="0" algn="l">
              <a:spcBef>
                <a:spcPts val="800"/>
              </a:spcBef>
              <a:spcAft>
                <a:spcPts val="0"/>
              </a:spcAft>
              <a:buNone/>
            </a:pPr>
            <a:r>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8"/>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None/>
            </a:pPr>
            <a:r>
              <a:rPr b="1" lang="en" sz="2100">
                <a:solidFill>
                  <a:srgbClr val="2D2D2D"/>
                </a:solidFill>
                <a:highlight>
                  <a:schemeClr val="lt1"/>
                </a:highlight>
              </a:rPr>
              <a:t>9. Families are enrolled too</a:t>
            </a:r>
            <a:endParaRPr b="1" sz="2100">
              <a:solidFill>
                <a:srgbClr val="2D2D2D"/>
              </a:solidFill>
              <a:highlight>
                <a:schemeClr val="lt1"/>
              </a:highlight>
            </a:endParaRPr>
          </a:p>
          <a:p>
            <a:pPr indent="0" lvl="0" marL="0" rtl="0" algn="l">
              <a:lnSpc>
                <a:spcPct val="160000"/>
              </a:lnSpc>
              <a:spcBef>
                <a:spcPts val="800"/>
              </a:spcBef>
              <a:spcAft>
                <a:spcPts val="800"/>
              </a:spcAft>
              <a:buNone/>
            </a:pPr>
            <a:r>
              <a:rPr lang="en" sz="2100">
                <a:solidFill>
                  <a:srgbClr val="373737"/>
                </a:solidFill>
                <a:highlight>
                  <a:schemeClr val="lt1"/>
                </a:highlight>
              </a:rPr>
              <a:t>Big Picture schools aim for real family engagement. Parents or carers are regarded as essential members of the learning team, beginning with the application process and progressing through to learning plan development, exhibitions and graduation.</a:t>
            </a:r>
            <a:endParaRPr sz="2100">
              <a:solidFill>
                <a:schemeClr val="dk2"/>
              </a:solidFill>
              <a:highlight>
                <a:schemeClr val="lt1"/>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None/>
            </a:pPr>
            <a:r>
              <a:rPr b="1" lang="en" sz="2100">
                <a:solidFill>
                  <a:srgbClr val="2D2D2D"/>
                </a:solidFill>
                <a:highlight>
                  <a:schemeClr val="lt1"/>
                </a:highlight>
              </a:rPr>
              <a:t>10. Creating futures</a:t>
            </a:r>
            <a:endParaRPr b="1" sz="2100">
              <a:solidFill>
                <a:srgbClr val="2D2D2D"/>
              </a:solidFill>
              <a:highlight>
                <a:schemeClr val="lt1"/>
              </a:highlight>
            </a:endParaRPr>
          </a:p>
          <a:p>
            <a:pPr indent="0" lvl="0" marL="0" rtl="0" algn="l">
              <a:lnSpc>
                <a:spcPct val="160000"/>
              </a:lnSpc>
              <a:spcBef>
                <a:spcPts val="800"/>
              </a:spcBef>
              <a:spcAft>
                <a:spcPts val="800"/>
              </a:spcAft>
              <a:buNone/>
            </a:pPr>
            <a:r>
              <a:rPr lang="en" sz="2100">
                <a:solidFill>
                  <a:srgbClr val="373737"/>
                </a:solidFill>
                <a:highlight>
                  <a:schemeClr val="lt1"/>
                </a:highlight>
              </a:rPr>
              <a:t>All students are expected to graduate from school to further learning. They are prepared for, and connected to, opportunities for learning at university and/or other further education.</a:t>
            </a:r>
            <a:endParaRPr sz="2100">
              <a:solidFill>
                <a:schemeClr val="dk2"/>
              </a:solidFill>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0"/>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None/>
            </a:pPr>
            <a:r>
              <a:rPr b="1" lang="en" sz="2100">
                <a:solidFill>
                  <a:srgbClr val="2D2D2D"/>
                </a:solidFill>
                <a:highlight>
                  <a:schemeClr val="lt1"/>
                </a:highlight>
              </a:rPr>
              <a:t>11. Teachers and leaders are learners too</a:t>
            </a:r>
            <a:endParaRPr b="1" sz="2100">
              <a:solidFill>
                <a:srgbClr val="2D2D2D"/>
              </a:solidFill>
              <a:highlight>
                <a:schemeClr val="lt1"/>
              </a:highlight>
            </a:endParaRPr>
          </a:p>
          <a:p>
            <a:pPr indent="0" lvl="0" marL="0" rtl="0" algn="l">
              <a:lnSpc>
                <a:spcPct val="160000"/>
              </a:lnSpc>
              <a:spcBef>
                <a:spcPts val="800"/>
              </a:spcBef>
              <a:spcAft>
                <a:spcPts val="800"/>
              </a:spcAft>
              <a:buNone/>
            </a:pPr>
            <a:r>
              <a:rPr lang="en" sz="2100">
                <a:solidFill>
                  <a:srgbClr val="373737"/>
                </a:solidFill>
                <a:highlight>
                  <a:schemeClr val="lt1"/>
                </a:highlight>
              </a:rPr>
              <a:t>New ideas constantly emerge as part of the learning cycle process. Teachers and leaders in Big Picture schools and programs regularly attend to new ideas and learn new ways of working. They develop reflective practice and find ways of sharing this learning with others.</a:t>
            </a:r>
            <a:endParaRPr sz="2100">
              <a:solidFill>
                <a:schemeClr val="dk2"/>
              </a:solidFill>
              <a:highlight>
                <a:schemeClr val="lt1"/>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1"/>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None/>
            </a:pPr>
            <a:r>
              <a:rPr b="1" lang="en" sz="2100">
                <a:solidFill>
                  <a:srgbClr val="2D2D2D"/>
                </a:solidFill>
                <a:highlight>
                  <a:schemeClr val="lt1"/>
                </a:highlight>
              </a:rPr>
              <a:t>12. Diverse and enduring partnerships</a:t>
            </a:r>
            <a:endParaRPr b="1" sz="2100">
              <a:solidFill>
                <a:srgbClr val="2D2D2D"/>
              </a:solidFill>
              <a:highlight>
                <a:schemeClr val="lt1"/>
              </a:highlight>
            </a:endParaRPr>
          </a:p>
          <a:p>
            <a:pPr indent="0" lvl="0" marL="0" rtl="0" algn="l">
              <a:lnSpc>
                <a:spcPct val="160000"/>
              </a:lnSpc>
              <a:spcBef>
                <a:spcPts val="800"/>
              </a:spcBef>
              <a:spcAft>
                <a:spcPts val="800"/>
              </a:spcAft>
              <a:buNone/>
            </a:pPr>
            <a:r>
              <a:rPr lang="en" sz="2100">
                <a:solidFill>
                  <a:srgbClr val="373737"/>
                </a:solidFill>
                <a:highlight>
                  <a:schemeClr val="lt1"/>
                </a:highlight>
              </a:rPr>
              <a:t>A Big Picture School has a strong focus on building and creating external partnerships. These include partnerships with: the family, mentors, local councils, businesses, universities, TAFE colleges and other training providers. These partnerships give students the opportunities to pursue their learning and achieve their goals.</a:t>
            </a:r>
            <a:endParaRPr sz="18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2"/>
          <p:cNvSpPr txBox="1"/>
          <p:nvPr/>
        </p:nvSpPr>
        <p:spPr>
          <a:xfrm>
            <a:off x="184650" y="1986900"/>
            <a:ext cx="87747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400"/>
              <a:t>How. Does. It. Work?</a:t>
            </a:r>
            <a:endParaRPr sz="6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rotWithShape="1">
          <a:blip r:embed="rId3">
            <a:alphaModFix/>
          </a:blip>
          <a:srcRect b="48420" l="8665" r="30651" t="32257"/>
          <a:stretch/>
        </p:blipFill>
        <p:spPr>
          <a:xfrm>
            <a:off x="465700" y="202175"/>
            <a:ext cx="8212598" cy="1507376"/>
          </a:xfrm>
          <a:prstGeom prst="rect">
            <a:avLst/>
          </a:prstGeom>
          <a:noFill/>
          <a:ln>
            <a:noFill/>
          </a:ln>
        </p:spPr>
      </p:pic>
      <p:sp>
        <p:nvSpPr>
          <p:cNvPr id="67" name="Google Shape;67;p15"/>
          <p:cNvSpPr txBox="1"/>
          <p:nvPr/>
        </p:nvSpPr>
        <p:spPr>
          <a:xfrm>
            <a:off x="658950" y="1709550"/>
            <a:ext cx="7826100" cy="2724300"/>
          </a:xfrm>
          <a:prstGeom prst="rect">
            <a:avLst/>
          </a:prstGeom>
          <a:noFill/>
          <a:ln>
            <a:noFill/>
          </a:ln>
        </p:spPr>
        <p:txBody>
          <a:bodyPr anchorCtr="0" anchor="t" bIns="91425" lIns="91425" spcFirstLastPara="1" rIns="91425" wrap="square" tIns="91425">
            <a:spAutoFit/>
          </a:bodyPr>
          <a:lstStyle/>
          <a:p>
            <a:pPr indent="-419100" lvl="0" marL="457200" rtl="0" algn="l">
              <a:lnSpc>
                <a:spcPct val="150000"/>
              </a:lnSpc>
              <a:spcBef>
                <a:spcPts val="0"/>
              </a:spcBef>
              <a:spcAft>
                <a:spcPts val="0"/>
              </a:spcAft>
              <a:buSzPts val="3000"/>
              <a:buChar char="●"/>
            </a:pPr>
            <a:r>
              <a:rPr lang="en" sz="3000"/>
              <a:t>is centered on an individual’s growth.</a:t>
            </a:r>
            <a:endParaRPr sz="3000"/>
          </a:p>
          <a:p>
            <a:pPr indent="0" lvl="0" marL="457200" rtl="0" algn="l">
              <a:lnSpc>
                <a:spcPct val="150000"/>
              </a:lnSpc>
              <a:spcBef>
                <a:spcPts val="0"/>
              </a:spcBef>
              <a:spcAft>
                <a:spcPts val="0"/>
              </a:spcAft>
              <a:buNone/>
            </a:pPr>
            <a:r>
              <a:t/>
            </a:r>
            <a:endParaRPr sz="3000"/>
          </a:p>
          <a:p>
            <a:pPr indent="0" lvl="0" marL="457200" rtl="0" algn="l">
              <a:lnSpc>
                <a:spcPct val="150000"/>
              </a:lnSpc>
              <a:spcBef>
                <a:spcPts val="0"/>
              </a:spcBef>
              <a:spcAft>
                <a:spcPts val="0"/>
              </a:spcAft>
              <a:buNone/>
            </a:pPr>
            <a:r>
              <a:t/>
            </a:r>
            <a:endParaRPr sz="3000"/>
          </a:p>
          <a:p>
            <a:pPr indent="0" lvl="0" marL="457200" rtl="0" algn="l">
              <a:lnSpc>
                <a:spcPct val="150000"/>
              </a:lnSpc>
              <a:spcBef>
                <a:spcPts val="0"/>
              </a:spcBef>
              <a:spcAft>
                <a:spcPts val="0"/>
              </a:spcAft>
              <a:buNone/>
            </a:pPr>
            <a:r>
              <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3"/>
          <p:cNvSpPr txBox="1"/>
          <p:nvPr>
            <p:ph type="title"/>
          </p:nvPr>
        </p:nvSpPr>
        <p:spPr>
          <a:xfrm>
            <a:off x="311700" y="2853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Regular school structure.</a:t>
            </a:r>
            <a:endParaRPr/>
          </a:p>
        </p:txBody>
      </p:sp>
      <p:sp>
        <p:nvSpPr>
          <p:cNvPr id="161" name="Google Shape;161;p33"/>
          <p:cNvSpPr txBox="1"/>
          <p:nvPr/>
        </p:nvSpPr>
        <p:spPr>
          <a:xfrm>
            <a:off x="852600" y="1165550"/>
            <a:ext cx="7438800" cy="38481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dk2"/>
              </a:buClr>
              <a:buSzPts val="2100"/>
              <a:buChar char="●"/>
            </a:pPr>
            <a:r>
              <a:rPr lang="en" sz="2100">
                <a:solidFill>
                  <a:schemeClr val="dk1"/>
                </a:solidFill>
              </a:rPr>
              <a:t>Mandatory and Elective Subjects Set and designed by NESA (NSW Education Standards Authority).</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361950" lvl="0" marL="457200" rtl="0" algn="l">
              <a:spcBef>
                <a:spcPts val="0"/>
              </a:spcBef>
              <a:spcAft>
                <a:spcPts val="0"/>
              </a:spcAft>
              <a:buClr>
                <a:schemeClr val="dk2"/>
              </a:buClr>
              <a:buSzPts val="2100"/>
              <a:buChar char="●"/>
            </a:pPr>
            <a:r>
              <a:rPr lang="en" sz="2100">
                <a:solidFill>
                  <a:schemeClr val="dk2"/>
                </a:solidFill>
              </a:rPr>
              <a:t>Teachers teach to the curriculum and asses students against set outcomes. </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361950" lvl="0" marL="457200" rtl="0" algn="l">
              <a:spcBef>
                <a:spcPts val="0"/>
              </a:spcBef>
              <a:spcAft>
                <a:spcPts val="0"/>
              </a:spcAft>
              <a:buClr>
                <a:schemeClr val="dk2"/>
              </a:buClr>
              <a:buSzPts val="2100"/>
              <a:buChar char="●"/>
            </a:pPr>
            <a:r>
              <a:rPr lang="en" sz="2100">
                <a:solidFill>
                  <a:schemeClr val="dk2"/>
                </a:solidFill>
              </a:rPr>
              <a:t>Students move between 7 individual subjects and  7 teachers </a:t>
            </a:r>
            <a:endParaRPr sz="2100">
              <a:solidFill>
                <a:schemeClr val="dk2"/>
              </a:solidFill>
            </a:endParaRPr>
          </a:p>
          <a:p>
            <a:pPr indent="0" lvl="0" marL="0" rtl="0" algn="l">
              <a:spcBef>
                <a:spcPts val="0"/>
              </a:spcBef>
              <a:spcAft>
                <a:spcPts val="0"/>
              </a:spcAft>
              <a:buNone/>
            </a:pPr>
            <a:r>
              <a:t/>
            </a:r>
            <a:endParaRPr sz="2100"/>
          </a:p>
          <a:p>
            <a:pPr indent="-361950" lvl="0" marL="457200" rtl="0" algn="l">
              <a:spcBef>
                <a:spcPts val="0"/>
              </a:spcBef>
              <a:spcAft>
                <a:spcPts val="0"/>
              </a:spcAft>
              <a:buSzPts val="2100"/>
              <a:buChar char="●"/>
            </a:pPr>
            <a:r>
              <a:rPr lang="en" sz="2100"/>
              <a:t>5 x 60min lessons per day.</a:t>
            </a:r>
            <a:endParaRPr sz="21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4"/>
          <p:cNvSpPr txBox="1"/>
          <p:nvPr>
            <p:ph type="title"/>
          </p:nvPr>
        </p:nvSpPr>
        <p:spPr>
          <a:xfrm>
            <a:off x="311700" y="20092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Big picture structure.</a:t>
            </a:r>
            <a:endParaRPr/>
          </a:p>
        </p:txBody>
      </p:sp>
      <p:sp>
        <p:nvSpPr>
          <p:cNvPr id="167" name="Google Shape;167;p34"/>
          <p:cNvSpPr txBox="1"/>
          <p:nvPr/>
        </p:nvSpPr>
        <p:spPr>
          <a:xfrm>
            <a:off x="852600" y="1429150"/>
            <a:ext cx="7438800" cy="46332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dk2"/>
              </a:buClr>
              <a:buSzPts val="1700"/>
              <a:buChar char="●"/>
            </a:pPr>
            <a:r>
              <a:rPr lang="en" sz="1700">
                <a:solidFill>
                  <a:schemeClr val="dk2"/>
                </a:solidFill>
              </a:rPr>
              <a:t>Students select area of interest for each term. </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336550" lvl="0" marL="457200" rtl="0" algn="l">
              <a:spcBef>
                <a:spcPts val="0"/>
              </a:spcBef>
              <a:spcAft>
                <a:spcPts val="0"/>
              </a:spcAft>
              <a:buClr>
                <a:schemeClr val="dk2"/>
              </a:buClr>
              <a:buSzPts val="1700"/>
              <a:buChar char="●"/>
            </a:pPr>
            <a:r>
              <a:rPr lang="en" sz="1700">
                <a:solidFill>
                  <a:schemeClr val="dk2"/>
                </a:solidFill>
              </a:rPr>
              <a:t>Teachers work with students to design a learning plan that incorporates established learning goals.</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336550" lvl="0" marL="457200" rtl="0" algn="l">
              <a:spcBef>
                <a:spcPts val="0"/>
              </a:spcBef>
              <a:spcAft>
                <a:spcPts val="0"/>
              </a:spcAft>
              <a:buClr>
                <a:schemeClr val="dk2"/>
              </a:buClr>
              <a:buSzPts val="1700"/>
              <a:buChar char="●"/>
            </a:pPr>
            <a:r>
              <a:rPr lang="en" sz="1700">
                <a:solidFill>
                  <a:schemeClr val="dk2"/>
                </a:solidFill>
              </a:rPr>
              <a:t>Students work individually within a set group with a mentor teacher in an Advisory. </a:t>
            </a:r>
            <a:endParaRPr sz="1700">
              <a:solidFill>
                <a:schemeClr val="dk2"/>
              </a:solidFill>
            </a:endParaRPr>
          </a:p>
          <a:p>
            <a:pPr indent="0" lvl="0" marL="0" rtl="0" algn="l">
              <a:spcBef>
                <a:spcPts val="0"/>
              </a:spcBef>
              <a:spcAft>
                <a:spcPts val="0"/>
              </a:spcAft>
              <a:buNone/>
            </a:pPr>
            <a:r>
              <a:t/>
            </a:r>
            <a:endParaRPr sz="1700">
              <a:solidFill>
                <a:schemeClr val="dk2"/>
              </a:solidFill>
            </a:endParaRPr>
          </a:p>
          <a:p>
            <a:pPr indent="-336550" lvl="0" marL="457200" rtl="0" algn="l">
              <a:spcBef>
                <a:spcPts val="0"/>
              </a:spcBef>
              <a:spcAft>
                <a:spcPts val="0"/>
              </a:spcAft>
              <a:buClr>
                <a:schemeClr val="dk2"/>
              </a:buClr>
              <a:buSzPts val="1700"/>
              <a:buChar char="●"/>
            </a:pPr>
            <a:r>
              <a:rPr lang="en" sz="1700">
                <a:solidFill>
                  <a:schemeClr val="dk1"/>
                </a:solidFill>
              </a:rPr>
              <a:t>Pending availability, 1 Regular elective can be accessed within the school environment at grade level or above with agreement from specialist teachers. </a:t>
            </a:r>
            <a:endParaRPr sz="1700">
              <a:solidFill>
                <a:schemeClr val="dk2"/>
              </a:solidFill>
            </a:endParaRPr>
          </a:p>
          <a:p>
            <a:pPr indent="0" lvl="0" marL="0" rtl="0" algn="l">
              <a:spcBef>
                <a:spcPts val="0"/>
              </a:spcBef>
              <a:spcAft>
                <a:spcPts val="0"/>
              </a:spcAft>
              <a:buNone/>
            </a:pPr>
            <a:r>
              <a:t/>
            </a:r>
            <a:endParaRPr sz="1700"/>
          </a:p>
          <a:p>
            <a:pPr indent="-336550" lvl="0" marL="457200" rtl="0" algn="l">
              <a:spcBef>
                <a:spcPts val="0"/>
              </a:spcBef>
              <a:spcAft>
                <a:spcPts val="0"/>
              </a:spcAft>
              <a:buClr>
                <a:schemeClr val="dk1"/>
              </a:buClr>
              <a:buSzPts val="1700"/>
              <a:buChar char="●"/>
            </a:pPr>
            <a:r>
              <a:rPr lang="en" sz="1700">
                <a:solidFill>
                  <a:schemeClr val="dk1"/>
                </a:solidFill>
              </a:rPr>
              <a:t>Students learn 2 days per week outside of school in an internship.</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5"/>
          <p:cNvSpPr txBox="1"/>
          <p:nvPr/>
        </p:nvSpPr>
        <p:spPr>
          <a:xfrm>
            <a:off x="406875" y="545050"/>
            <a:ext cx="3945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t>Current School Format</a:t>
            </a:r>
            <a:endParaRPr sz="2700"/>
          </a:p>
        </p:txBody>
      </p:sp>
      <p:sp>
        <p:nvSpPr>
          <p:cNvPr id="173" name="Google Shape;173;p35"/>
          <p:cNvSpPr txBox="1"/>
          <p:nvPr/>
        </p:nvSpPr>
        <p:spPr>
          <a:xfrm>
            <a:off x="445250" y="1251325"/>
            <a:ext cx="3907500" cy="1662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2"/>
              </a:buClr>
              <a:buSzPts val="1600"/>
              <a:buChar char="●"/>
            </a:pPr>
            <a:r>
              <a:rPr lang="en" sz="1600">
                <a:solidFill>
                  <a:schemeClr val="dk2"/>
                </a:solidFill>
              </a:rPr>
              <a:t>Roll Call to start the day.</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5 60 min lessons of Mandatory and elective subjects per day.</a:t>
            </a:r>
            <a:endParaRPr sz="1600">
              <a:solidFill>
                <a:schemeClr val="dk2"/>
              </a:solidFill>
            </a:endParaRPr>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Sport Wednesday afternoon</a:t>
            </a:r>
            <a:endParaRPr sz="1600"/>
          </a:p>
        </p:txBody>
      </p:sp>
      <p:pic>
        <p:nvPicPr>
          <p:cNvPr id="174" name="Google Shape;174;p35"/>
          <p:cNvPicPr preferRelativeResize="0"/>
          <p:nvPr/>
        </p:nvPicPr>
        <p:blipFill>
          <a:blip r:embed="rId3">
            <a:alphaModFix/>
          </a:blip>
          <a:stretch>
            <a:fillRect/>
          </a:stretch>
        </p:blipFill>
        <p:spPr>
          <a:xfrm>
            <a:off x="4505175" y="152400"/>
            <a:ext cx="3865603"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6"/>
          <p:cNvSpPr txBox="1"/>
          <p:nvPr/>
        </p:nvSpPr>
        <p:spPr>
          <a:xfrm>
            <a:off x="406875" y="545050"/>
            <a:ext cx="3945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t>Big Picture Format</a:t>
            </a:r>
            <a:endParaRPr sz="2700"/>
          </a:p>
        </p:txBody>
      </p:sp>
      <p:sp>
        <p:nvSpPr>
          <p:cNvPr id="180" name="Google Shape;180;p36"/>
          <p:cNvSpPr/>
          <p:nvPr/>
        </p:nvSpPr>
        <p:spPr>
          <a:xfrm>
            <a:off x="7417675" y="1110563"/>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6"/>
          <p:cNvSpPr/>
          <p:nvPr/>
        </p:nvSpPr>
        <p:spPr>
          <a:xfrm>
            <a:off x="6016225" y="1139813"/>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6"/>
          <p:cNvSpPr/>
          <p:nvPr/>
        </p:nvSpPr>
        <p:spPr>
          <a:xfrm>
            <a:off x="4614775" y="1139813"/>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6"/>
          <p:cNvSpPr/>
          <p:nvPr/>
        </p:nvSpPr>
        <p:spPr>
          <a:xfrm>
            <a:off x="5315500" y="1139827"/>
            <a:ext cx="661800" cy="341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6"/>
          <p:cNvSpPr/>
          <p:nvPr/>
        </p:nvSpPr>
        <p:spPr>
          <a:xfrm>
            <a:off x="6716950" y="1139827"/>
            <a:ext cx="648300" cy="341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6"/>
          <p:cNvSpPr txBox="1"/>
          <p:nvPr/>
        </p:nvSpPr>
        <p:spPr>
          <a:xfrm rot="5400000">
            <a:off x="5663050" y="2959050"/>
            <a:ext cx="2756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Internship (LTI)</a:t>
            </a:r>
            <a:endParaRPr sz="1700"/>
          </a:p>
        </p:txBody>
      </p:sp>
      <p:sp>
        <p:nvSpPr>
          <p:cNvPr id="186" name="Google Shape;186;p36"/>
          <p:cNvSpPr txBox="1"/>
          <p:nvPr/>
        </p:nvSpPr>
        <p:spPr>
          <a:xfrm rot="5400000">
            <a:off x="3963625" y="3168800"/>
            <a:ext cx="303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rPr>
              <a:t>Internship (LTI)</a:t>
            </a:r>
            <a:endParaRPr sz="1700">
              <a:solidFill>
                <a:schemeClr val="dk1"/>
              </a:solidFill>
            </a:endParaRPr>
          </a:p>
          <a:p>
            <a:pPr indent="0" lvl="0" marL="0" rtl="0" algn="l">
              <a:spcBef>
                <a:spcPts val="0"/>
              </a:spcBef>
              <a:spcAft>
                <a:spcPts val="0"/>
              </a:spcAft>
              <a:buNone/>
            </a:pPr>
            <a:r>
              <a:t/>
            </a:r>
            <a:endParaRPr/>
          </a:p>
        </p:txBody>
      </p:sp>
      <p:sp>
        <p:nvSpPr>
          <p:cNvPr id="187" name="Google Shape;187;p36"/>
          <p:cNvSpPr txBox="1"/>
          <p:nvPr/>
        </p:nvSpPr>
        <p:spPr>
          <a:xfrm>
            <a:off x="4355425" y="114026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sp>
        <p:nvSpPr>
          <p:cNvPr id="188" name="Google Shape;188;p36"/>
          <p:cNvSpPr txBox="1"/>
          <p:nvPr/>
        </p:nvSpPr>
        <p:spPr>
          <a:xfrm>
            <a:off x="6407125" y="3965525"/>
            <a:ext cx="1237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Teacher visit</a:t>
            </a:r>
            <a:endParaRPr sz="800">
              <a:solidFill>
                <a:schemeClr val="dk1"/>
              </a:solidFill>
            </a:endParaRPr>
          </a:p>
          <a:p>
            <a:pPr indent="0" lvl="0" marL="0" rtl="0" algn="ctr">
              <a:spcBef>
                <a:spcPts val="0"/>
              </a:spcBef>
              <a:spcAft>
                <a:spcPts val="0"/>
              </a:spcAft>
              <a:buNone/>
            </a:pPr>
            <a:r>
              <a:rPr lang="en" sz="800">
                <a:solidFill>
                  <a:schemeClr val="dk1"/>
                </a:solidFill>
              </a:rPr>
              <a:t>at least once</a:t>
            </a:r>
            <a:endParaRPr sz="800">
              <a:solidFill>
                <a:schemeClr val="dk1"/>
              </a:solidFill>
            </a:endParaRPr>
          </a:p>
          <a:p>
            <a:pPr indent="0" lvl="0" marL="0" rtl="0" algn="ctr">
              <a:spcBef>
                <a:spcPts val="0"/>
              </a:spcBef>
              <a:spcAft>
                <a:spcPts val="0"/>
              </a:spcAft>
              <a:buNone/>
            </a:pPr>
            <a:r>
              <a:rPr lang="en" sz="800">
                <a:solidFill>
                  <a:schemeClr val="dk1"/>
                </a:solidFill>
              </a:rPr>
              <a:t>per term.</a:t>
            </a:r>
            <a:endParaRPr sz="800">
              <a:solidFill>
                <a:schemeClr val="dk1"/>
              </a:solidFill>
            </a:endParaRPr>
          </a:p>
          <a:p>
            <a:pPr indent="0" lvl="0" marL="0" rtl="0" algn="ctr">
              <a:spcBef>
                <a:spcPts val="0"/>
              </a:spcBef>
              <a:spcAft>
                <a:spcPts val="0"/>
              </a:spcAft>
              <a:buNone/>
            </a:pPr>
            <a:r>
              <a:t/>
            </a:r>
            <a:endParaRPr sz="800">
              <a:solidFill>
                <a:schemeClr val="dk1"/>
              </a:solidFill>
            </a:endParaRPr>
          </a:p>
        </p:txBody>
      </p:sp>
      <p:sp>
        <p:nvSpPr>
          <p:cNvPr id="189" name="Google Shape;189;p36"/>
          <p:cNvSpPr txBox="1"/>
          <p:nvPr/>
        </p:nvSpPr>
        <p:spPr>
          <a:xfrm>
            <a:off x="5062900" y="3936275"/>
            <a:ext cx="1167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Teacher visit</a:t>
            </a:r>
            <a:endParaRPr sz="800">
              <a:solidFill>
                <a:schemeClr val="dk1"/>
              </a:solidFill>
            </a:endParaRPr>
          </a:p>
          <a:p>
            <a:pPr indent="0" lvl="0" marL="0" rtl="0" algn="ctr">
              <a:spcBef>
                <a:spcPts val="0"/>
              </a:spcBef>
              <a:spcAft>
                <a:spcPts val="0"/>
              </a:spcAft>
              <a:buNone/>
            </a:pPr>
            <a:r>
              <a:rPr lang="en" sz="800">
                <a:solidFill>
                  <a:schemeClr val="dk1"/>
                </a:solidFill>
              </a:rPr>
              <a:t>at least once</a:t>
            </a:r>
            <a:endParaRPr sz="800">
              <a:solidFill>
                <a:schemeClr val="dk1"/>
              </a:solidFill>
            </a:endParaRPr>
          </a:p>
          <a:p>
            <a:pPr indent="0" lvl="0" marL="0" rtl="0" algn="ctr">
              <a:spcBef>
                <a:spcPts val="0"/>
              </a:spcBef>
              <a:spcAft>
                <a:spcPts val="0"/>
              </a:spcAft>
              <a:buNone/>
            </a:pPr>
            <a:r>
              <a:rPr lang="en" sz="800">
                <a:solidFill>
                  <a:schemeClr val="dk1"/>
                </a:solidFill>
              </a:rPr>
              <a:t>per term.</a:t>
            </a:r>
            <a:endParaRPr sz="800">
              <a:solidFill>
                <a:schemeClr val="dk1"/>
              </a:solidFill>
            </a:endParaRPr>
          </a:p>
          <a:p>
            <a:pPr indent="0" lvl="0" marL="0" rtl="0" algn="ctr">
              <a:spcBef>
                <a:spcPts val="0"/>
              </a:spcBef>
              <a:spcAft>
                <a:spcPts val="0"/>
              </a:spcAft>
              <a:buNone/>
            </a:pPr>
            <a:r>
              <a:t/>
            </a:r>
            <a:endParaRPr sz="800">
              <a:solidFill>
                <a:schemeClr val="dk1"/>
              </a:solidFill>
            </a:endParaRPr>
          </a:p>
        </p:txBody>
      </p:sp>
      <p:grpSp>
        <p:nvGrpSpPr>
          <p:cNvPr id="190" name="Google Shape;190;p36"/>
          <p:cNvGrpSpPr/>
          <p:nvPr/>
        </p:nvGrpSpPr>
        <p:grpSpPr>
          <a:xfrm>
            <a:off x="6012850" y="3673192"/>
            <a:ext cx="705525" cy="878731"/>
            <a:chOff x="5965750" y="4018500"/>
            <a:chExt cx="705525" cy="490500"/>
          </a:xfrm>
        </p:grpSpPr>
        <p:sp>
          <p:nvSpPr>
            <p:cNvPr id="191" name="Google Shape;191;p36"/>
            <p:cNvSpPr/>
            <p:nvPr/>
          </p:nvSpPr>
          <p:spPr>
            <a:xfrm>
              <a:off x="5965750" y="4018500"/>
              <a:ext cx="648300" cy="490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6"/>
            <p:cNvSpPr txBox="1"/>
            <p:nvPr/>
          </p:nvSpPr>
          <p:spPr>
            <a:xfrm>
              <a:off x="6009475" y="4048200"/>
              <a:ext cx="661800" cy="19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Sport</a:t>
              </a:r>
              <a:endParaRPr sz="1100"/>
            </a:p>
          </p:txBody>
        </p:sp>
      </p:grpSp>
      <p:sp>
        <p:nvSpPr>
          <p:cNvPr id="193" name="Google Shape;193;p36"/>
          <p:cNvSpPr/>
          <p:nvPr/>
        </p:nvSpPr>
        <p:spPr>
          <a:xfrm>
            <a:off x="5313575" y="47777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36"/>
          <p:cNvGrpSpPr/>
          <p:nvPr/>
        </p:nvGrpSpPr>
        <p:grpSpPr>
          <a:xfrm>
            <a:off x="5885450" y="476600"/>
            <a:ext cx="882000" cy="490500"/>
            <a:chOff x="5885450" y="476600"/>
            <a:chExt cx="882000" cy="490500"/>
          </a:xfrm>
        </p:grpSpPr>
        <p:sp>
          <p:nvSpPr>
            <p:cNvPr id="195" name="Google Shape;195;p36"/>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6"/>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sp>
        <p:nvSpPr>
          <p:cNvPr id="197" name="Google Shape;197;p36"/>
          <p:cNvSpPr txBox="1"/>
          <p:nvPr/>
        </p:nvSpPr>
        <p:spPr>
          <a:xfrm>
            <a:off x="5756875" y="1170100"/>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sp>
        <p:nvSpPr>
          <p:cNvPr id="198" name="Google Shape;198;p36"/>
          <p:cNvSpPr txBox="1"/>
          <p:nvPr/>
        </p:nvSpPr>
        <p:spPr>
          <a:xfrm>
            <a:off x="7158325" y="1140250"/>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nvGrpSpPr>
          <p:cNvPr id="199" name="Google Shape;199;p36"/>
          <p:cNvGrpSpPr/>
          <p:nvPr/>
        </p:nvGrpSpPr>
        <p:grpSpPr>
          <a:xfrm>
            <a:off x="7158325" y="1678150"/>
            <a:ext cx="1167000" cy="490500"/>
            <a:chOff x="7113800" y="2666225"/>
            <a:chExt cx="1167000" cy="490500"/>
          </a:xfrm>
        </p:grpSpPr>
        <p:sp>
          <p:nvSpPr>
            <p:cNvPr id="200" name="Google Shape;200;p36"/>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6"/>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202" name="Google Shape;202;p36"/>
          <p:cNvGrpSpPr/>
          <p:nvPr/>
        </p:nvGrpSpPr>
        <p:grpSpPr>
          <a:xfrm>
            <a:off x="5756875" y="1678150"/>
            <a:ext cx="1167000" cy="490500"/>
            <a:chOff x="7113800" y="2666225"/>
            <a:chExt cx="1167000" cy="490500"/>
          </a:xfrm>
        </p:grpSpPr>
        <p:sp>
          <p:nvSpPr>
            <p:cNvPr id="203" name="Google Shape;203;p36"/>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6"/>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205" name="Google Shape;205;p36"/>
          <p:cNvGrpSpPr/>
          <p:nvPr/>
        </p:nvGrpSpPr>
        <p:grpSpPr>
          <a:xfrm>
            <a:off x="4355425" y="1678138"/>
            <a:ext cx="1167000" cy="490500"/>
            <a:chOff x="7113800" y="2666225"/>
            <a:chExt cx="1167000" cy="490500"/>
          </a:xfrm>
        </p:grpSpPr>
        <p:sp>
          <p:nvSpPr>
            <p:cNvPr id="206" name="Google Shape;206;p36"/>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6"/>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208" name="Google Shape;208;p36"/>
          <p:cNvGrpSpPr/>
          <p:nvPr/>
        </p:nvGrpSpPr>
        <p:grpSpPr>
          <a:xfrm>
            <a:off x="6600100" y="476600"/>
            <a:ext cx="882000" cy="490500"/>
            <a:chOff x="5885450" y="476600"/>
            <a:chExt cx="882000" cy="490500"/>
          </a:xfrm>
        </p:grpSpPr>
        <p:sp>
          <p:nvSpPr>
            <p:cNvPr id="209" name="Google Shape;209;p36"/>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6"/>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grpSp>
        <p:nvGrpSpPr>
          <p:cNvPr id="211" name="Google Shape;211;p36"/>
          <p:cNvGrpSpPr/>
          <p:nvPr/>
        </p:nvGrpSpPr>
        <p:grpSpPr>
          <a:xfrm>
            <a:off x="7300825" y="476600"/>
            <a:ext cx="882000" cy="490500"/>
            <a:chOff x="5885450" y="476600"/>
            <a:chExt cx="882000" cy="490500"/>
          </a:xfrm>
        </p:grpSpPr>
        <p:sp>
          <p:nvSpPr>
            <p:cNvPr id="212" name="Google Shape;212;p36"/>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6"/>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grpSp>
        <p:nvGrpSpPr>
          <p:cNvPr id="214" name="Google Shape;214;p36"/>
          <p:cNvGrpSpPr/>
          <p:nvPr/>
        </p:nvGrpSpPr>
        <p:grpSpPr>
          <a:xfrm>
            <a:off x="5198650" y="476600"/>
            <a:ext cx="882000" cy="490500"/>
            <a:chOff x="5885450" y="476600"/>
            <a:chExt cx="882000" cy="490500"/>
          </a:xfrm>
        </p:grpSpPr>
        <p:sp>
          <p:nvSpPr>
            <p:cNvPr id="215" name="Google Shape;215;p36"/>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6"/>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grpSp>
        <p:nvGrpSpPr>
          <p:cNvPr id="217" name="Google Shape;217;p36"/>
          <p:cNvGrpSpPr/>
          <p:nvPr/>
        </p:nvGrpSpPr>
        <p:grpSpPr>
          <a:xfrm>
            <a:off x="4497925" y="476600"/>
            <a:ext cx="882000" cy="490500"/>
            <a:chOff x="5885450" y="476600"/>
            <a:chExt cx="882000" cy="490500"/>
          </a:xfrm>
        </p:grpSpPr>
        <p:sp>
          <p:nvSpPr>
            <p:cNvPr id="218" name="Google Shape;218;p36"/>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6"/>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sp>
        <p:nvSpPr>
          <p:cNvPr id="220" name="Google Shape;220;p36"/>
          <p:cNvSpPr/>
          <p:nvPr/>
        </p:nvSpPr>
        <p:spPr>
          <a:xfrm>
            <a:off x="7417675" y="2538038"/>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6"/>
          <p:cNvSpPr txBox="1"/>
          <p:nvPr/>
        </p:nvSpPr>
        <p:spPr>
          <a:xfrm>
            <a:off x="7158325" y="2567725"/>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nvGrpSpPr>
          <p:cNvPr id="222" name="Google Shape;222;p36"/>
          <p:cNvGrpSpPr/>
          <p:nvPr/>
        </p:nvGrpSpPr>
        <p:grpSpPr>
          <a:xfrm>
            <a:off x="7158325" y="3105625"/>
            <a:ext cx="1167000" cy="490500"/>
            <a:chOff x="7113800" y="2666225"/>
            <a:chExt cx="1167000" cy="490500"/>
          </a:xfrm>
        </p:grpSpPr>
        <p:sp>
          <p:nvSpPr>
            <p:cNvPr id="223" name="Google Shape;223;p36"/>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6"/>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sp>
        <p:nvSpPr>
          <p:cNvPr id="225" name="Google Shape;225;p36"/>
          <p:cNvSpPr/>
          <p:nvPr/>
        </p:nvSpPr>
        <p:spPr>
          <a:xfrm>
            <a:off x="6016225" y="2538038"/>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6"/>
          <p:cNvSpPr txBox="1"/>
          <p:nvPr/>
        </p:nvSpPr>
        <p:spPr>
          <a:xfrm>
            <a:off x="5756875" y="2567725"/>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nvGrpSpPr>
          <p:cNvPr id="227" name="Google Shape;227;p36"/>
          <p:cNvGrpSpPr/>
          <p:nvPr/>
        </p:nvGrpSpPr>
        <p:grpSpPr>
          <a:xfrm>
            <a:off x="5756875" y="3105625"/>
            <a:ext cx="1167000" cy="490500"/>
            <a:chOff x="7113800" y="2666225"/>
            <a:chExt cx="1167000" cy="490500"/>
          </a:xfrm>
        </p:grpSpPr>
        <p:sp>
          <p:nvSpPr>
            <p:cNvPr id="228" name="Google Shape;228;p36"/>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6"/>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sp>
        <p:nvSpPr>
          <p:cNvPr id="230" name="Google Shape;230;p36"/>
          <p:cNvSpPr/>
          <p:nvPr/>
        </p:nvSpPr>
        <p:spPr>
          <a:xfrm>
            <a:off x="4614775" y="2538038"/>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6"/>
          <p:cNvSpPr txBox="1"/>
          <p:nvPr/>
        </p:nvSpPr>
        <p:spPr>
          <a:xfrm>
            <a:off x="4355425" y="2567725"/>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nvGrpSpPr>
          <p:cNvPr id="232" name="Google Shape;232;p36"/>
          <p:cNvGrpSpPr/>
          <p:nvPr/>
        </p:nvGrpSpPr>
        <p:grpSpPr>
          <a:xfrm>
            <a:off x="4355425" y="3105625"/>
            <a:ext cx="1167000" cy="490500"/>
            <a:chOff x="7113800" y="2666225"/>
            <a:chExt cx="1167000" cy="490500"/>
          </a:xfrm>
        </p:grpSpPr>
        <p:sp>
          <p:nvSpPr>
            <p:cNvPr id="233" name="Google Shape;233;p36"/>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6"/>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235" name="Google Shape;235;p36"/>
          <p:cNvGrpSpPr/>
          <p:nvPr/>
        </p:nvGrpSpPr>
        <p:grpSpPr>
          <a:xfrm>
            <a:off x="7208800" y="4058825"/>
            <a:ext cx="1167000" cy="490500"/>
            <a:chOff x="7113800" y="2666225"/>
            <a:chExt cx="1167000" cy="490500"/>
          </a:xfrm>
        </p:grpSpPr>
        <p:sp>
          <p:nvSpPr>
            <p:cNvPr id="236" name="Google Shape;236;p36"/>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6"/>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238" name="Google Shape;238;p36"/>
          <p:cNvGrpSpPr/>
          <p:nvPr/>
        </p:nvGrpSpPr>
        <p:grpSpPr>
          <a:xfrm>
            <a:off x="4355425" y="4058813"/>
            <a:ext cx="1167000" cy="490500"/>
            <a:chOff x="7113800" y="2666225"/>
            <a:chExt cx="1167000" cy="490500"/>
          </a:xfrm>
        </p:grpSpPr>
        <p:sp>
          <p:nvSpPr>
            <p:cNvPr id="239" name="Google Shape;239;p36"/>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6"/>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sp>
        <p:nvSpPr>
          <p:cNvPr id="241" name="Google Shape;241;p36"/>
          <p:cNvSpPr txBox="1"/>
          <p:nvPr/>
        </p:nvSpPr>
        <p:spPr>
          <a:xfrm>
            <a:off x="64450" y="1170100"/>
            <a:ext cx="4497900" cy="36942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2"/>
              </a:buClr>
              <a:buSzPts val="1900"/>
              <a:buChar char="●"/>
            </a:pPr>
            <a:r>
              <a:rPr lang="en" sz="1900">
                <a:solidFill>
                  <a:schemeClr val="dk2"/>
                </a:solidFill>
              </a:rPr>
              <a:t>Daily Home room lesson </a:t>
            </a:r>
            <a:endParaRPr sz="1900">
              <a:solidFill>
                <a:schemeClr val="dk2"/>
              </a:solidFill>
            </a:endParaRPr>
          </a:p>
          <a:p>
            <a:pPr indent="0" lvl="0" marL="0" rtl="0" algn="l">
              <a:spcBef>
                <a:spcPts val="0"/>
              </a:spcBef>
              <a:spcAft>
                <a:spcPts val="0"/>
              </a:spcAft>
              <a:buNone/>
            </a:pPr>
            <a:r>
              <a:t/>
            </a:r>
            <a:endParaRPr sz="1900">
              <a:solidFill>
                <a:schemeClr val="dk2"/>
              </a:solidFill>
            </a:endParaRPr>
          </a:p>
          <a:p>
            <a:pPr indent="-349250" lvl="0" marL="457200" rtl="0" algn="l">
              <a:spcBef>
                <a:spcPts val="0"/>
              </a:spcBef>
              <a:spcAft>
                <a:spcPts val="0"/>
              </a:spcAft>
              <a:buClr>
                <a:schemeClr val="dk2"/>
              </a:buClr>
              <a:buSzPts val="1900"/>
              <a:buChar char="●"/>
            </a:pPr>
            <a:r>
              <a:rPr lang="en" sz="1900">
                <a:solidFill>
                  <a:schemeClr val="dk2"/>
                </a:solidFill>
              </a:rPr>
              <a:t>Set goals for the day</a:t>
            </a:r>
            <a:endParaRPr sz="1900">
              <a:solidFill>
                <a:schemeClr val="dk2"/>
              </a:solidFill>
            </a:endParaRPr>
          </a:p>
          <a:p>
            <a:pPr indent="0" lvl="0" marL="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2"/>
              </a:buClr>
              <a:buSzPts val="1900"/>
              <a:buChar char="●"/>
            </a:pPr>
            <a:r>
              <a:rPr lang="en" sz="1900">
                <a:solidFill>
                  <a:schemeClr val="dk2"/>
                </a:solidFill>
              </a:rPr>
              <a:t>Individual work + Explicit teaching.</a:t>
            </a:r>
            <a:endParaRPr sz="1900">
              <a:solidFill>
                <a:schemeClr val="dk2"/>
              </a:solidFill>
            </a:endParaRPr>
          </a:p>
          <a:p>
            <a:pPr indent="0" lvl="0" marL="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2"/>
              </a:buClr>
              <a:buSzPts val="1900"/>
              <a:buChar char="●"/>
            </a:pPr>
            <a:r>
              <a:rPr lang="en" sz="1900">
                <a:solidFill>
                  <a:schemeClr val="dk2"/>
                </a:solidFill>
              </a:rPr>
              <a:t>Internship days experience practical learning.  </a:t>
            </a:r>
            <a:endParaRPr sz="1900">
              <a:solidFill>
                <a:schemeClr val="dk2"/>
              </a:solidFill>
            </a:endParaRPr>
          </a:p>
          <a:p>
            <a:pPr indent="0" lvl="0" marL="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End of term exhibition of learning. </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p:nvPr/>
        </p:nvSpPr>
        <p:spPr>
          <a:xfrm>
            <a:off x="7417675" y="1110563"/>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6016225" y="1139813"/>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4614775" y="1139813"/>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5315500" y="1139827"/>
            <a:ext cx="661800" cy="341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6716950" y="1139827"/>
            <a:ext cx="648300" cy="34119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txBox="1"/>
          <p:nvPr/>
        </p:nvSpPr>
        <p:spPr>
          <a:xfrm rot="5400000">
            <a:off x="5663050" y="2959050"/>
            <a:ext cx="2756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Internship (LTI)</a:t>
            </a:r>
            <a:endParaRPr sz="1700"/>
          </a:p>
        </p:txBody>
      </p:sp>
      <p:sp>
        <p:nvSpPr>
          <p:cNvPr id="252" name="Google Shape;252;p37"/>
          <p:cNvSpPr txBox="1"/>
          <p:nvPr/>
        </p:nvSpPr>
        <p:spPr>
          <a:xfrm rot="5400000">
            <a:off x="3963625" y="3168800"/>
            <a:ext cx="3035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rPr>
              <a:t>Internship (LTI)</a:t>
            </a:r>
            <a:endParaRPr sz="1700">
              <a:solidFill>
                <a:schemeClr val="dk1"/>
              </a:solidFill>
            </a:endParaRPr>
          </a:p>
          <a:p>
            <a:pPr indent="0" lvl="0" marL="0" rtl="0" algn="l">
              <a:spcBef>
                <a:spcPts val="0"/>
              </a:spcBef>
              <a:spcAft>
                <a:spcPts val="0"/>
              </a:spcAft>
              <a:buNone/>
            </a:pPr>
            <a:r>
              <a:t/>
            </a:r>
            <a:endParaRPr/>
          </a:p>
        </p:txBody>
      </p:sp>
      <p:sp>
        <p:nvSpPr>
          <p:cNvPr id="253" name="Google Shape;253;p37"/>
          <p:cNvSpPr txBox="1"/>
          <p:nvPr/>
        </p:nvSpPr>
        <p:spPr>
          <a:xfrm>
            <a:off x="4355425" y="114026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sp>
        <p:nvSpPr>
          <p:cNvPr id="254" name="Google Shape;254;p37"/>
          <p:cNvSpPr txBox="1"/>
          <p:nvPr/>
        </p:nvSpPr>
        <p:spPr>
          <a:xfrm>
            <a:off x="6407125" y="3965525"/>
            <a:ext cx="1237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Teacher visit</a:t>
            </a:r>
            <a:endParaRPr sz="800">
              <a:solidFill>
                <a:schemeClr val="dk1"/>
              </a:solidFill>
            </a:endParaRPr>
          </a:p>
          <a:p>
            <a:pPr indent="0" lvl="0" marL="0" rtl="0" algn="ctr">
              <a:spcBef>
                <a:spcPts val="0"/>
              </a:spcBef>
              <a:spcAft>
                <a:spcPts val="0"/>
              </a:spcAft>
              <a:buNone/>
            </a:pPr>
            <a:r>
              <a:rPr lang="en" sz="800">
                <a:solidFill>
                  <a:schemeClr val="dk1"/>
                </a:solidFill>
              </a:rPr>
              <a:t>at least once</a:t>
            </a:r>
            <a:endParaRPr sz="800">
              <a:solidFill>
                <a:schemeClr val="dk1"/>
              </a:solidFill>
            </a:endParaRPr>
          </a:p>
          <a:p>
            <a:pPr indent="0" lvl="0" marL="0" rtl="0" algn="ctr">
              <a:spcBef>
                <a:spcPts val="0"/>
              </a:spcBef>
              <a:spcAft>
                <a:spcPts val="0"/>
              </a:spcAft>
              <a:buNone/>
            </a:pPr>
            <a:r>
              <a:rPr lang="en" sz="800">
                <a:solidFill>
                  <a:schemeClr val="dk1"/>
                </a:solidFill>
              </a:rPr>
              <a:t>per term.</a:t>
            </a:r>
            <a:endParaRPr sz="800">
              <a:solidFill>
                <a:schemeClr val="dk1"/>
              </a:solidFill>
            </a:endParaRPr>
          </a:p>
          <a:p>
            <a:pPr indent="0" lvl="0" marL="0" rtl="0" algn="ctr">
              <a:spcBef>
                <a:spcPts val="0"/>
              </a:spcBef>
              <a:spcAft>
                <a:spcPts val="0"/>
              </a:spcAft>
              <a:buNone/>
            </a:pPr>
            <a:r>
              <a:t/>
            </a:r>
            <a:endParaRPr sz="800">
              <a:solidFill>
                <a:schemeClr val="dk1"/>
              </a:solidFill>
            </a:endParaRPr>
          </a:p>
        </p:txBody>
      </p:sp>
      <p:sp>
        <p:nvSpPr>
          <p:cNvPr id="255" name="Google Shape;255;p37"/>
          <p:cNvSpPr txBox="1"/>
          <p:nvPr/>
        </p:nvSpPr>
        <p:spPr>
          <a:xfrm>
            <a:off x="5062900" y="3936275"/>
            <a:ext cx="1167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Teacher visit</a:t>
            </a:r>
            <a:endParaRPr sz="800">
              <a:solidFill>
                <a:schemeClr val="dk1"/>
              </a:solidFill>
            </a:endParaRPr>
          </a:p>
          <a:p>
            <a:pPr indent="0" lvl="0" marL="0" rtl="0" algn="ctr">
              <a:spcBef>
                <a:spcPts val="0"/>
              </a:spcBef>
              <a:spcAft>
                <a:spcPts val="0"/>
              </a:spcAft>
              <a:buNone/>
            </a:pPr>
            <a:r>
              <a:rPr lang="en" sz="800">
                <a:solidFill>
                  <a:schemeClr val="dk1"/>
                </a:solidFill>
              </a:rPr>
              <a:t>at least once</a:t>
            </a:r>
            <a:endParaRPr sz="800">
              <a:solidFill>
                <a:schemeClr val="dk1"/>
              </a:solidFill>
            </a:endParaRPr>
          </a:p>
          <a:p>
            <a:pPr indent="0" lvl="0" marL="0" rtl="0" algn="ctr">
              <a:spcBef>
                <a:spcPts val="0"/>
              </a:spcBef>
              <a:spcAft>
                <a:spcPts val="0"/>
              </a:spcAft>
              <a:buNone/>
            </a:pPr>
            <a:r>
              <a:rPr lang="en" sz="800">
                <a:solidFill>
                  <a:schemeClr val="dk1"/>
                </a:solidFill>
              </a:rPr>
              <a:t>per term.</a:t>
            </a:r>
            <a:endParaRPr sz="800">
              <a:solidFill>
                <a:schemeClr val="dk1"/>
              </a:solidFill>
            </a:endParaRPr>
          </a:p>
          <a:p>
            <a:pPr indent="0" lvl="0" marL="0" rtl="0" algn="ctr">
              <a:spcBef>
                <a:spcPts val="0"/>
              </a:spcBef>
              <a:spcAft>
                <a:spcPts val="0"/>
              </a:spcAft>
              <a:buNone/>
            </a:pPr>
            <a:r>
              <a:t/>
            </a:r>
            <a:endParaRPr sz="800">
              <a:solidFill>
                <a:schemeClr val="dk1"/>
              </a:solidFill>
            </a:endParaRPr>
          </a:p>
        </p:txBody>
      </p:sp>
      <p:grpSp>
        <p:nvGrpSpPr>
          <p:cNvPr id="256" name="Google Shape;256;p37"/>
          <p:cNvGrpSpPr/>
          <p:nvPr/>
        </p:nvGrpSpPr>
        <p:grpSpPr>
          <a:xfrm>
            <a:off x="6012850" y="3673192"/>
            <a:ext cx="705525" cy="878731"/>
            <a:chOff x="5965750" y="4018500"/>
            <a:chExt cx="705525" cy="490500"/>
          </a:xfrm>
        </p:grpSpPr>
        <p:sp>
          <p:nvSpPr>
            <p:cNvPr id="257" name="Google Shape;257;p37"/>
            <p:cNvSpPr/>
            <p:nvPr/>
          </p:nvSpPr>
          <p:spPr>
            <a:xfrm>
              <a:off x="5965750" y="4018500"/>
              <a:ext cx="648300" cy="490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txBox="1"/>
            <p:nvPr/>
          </p:nvSpPr>
          <p:spPr>
            <a:xfrm>
              <a:off x="6009475" y="4048200"/>
              <a:ext cx="661800" cy="19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Sport</a:t>
              </a:r>
              <a:endParaRPr sz="1100"/>
            </a:p>
          </p:txBody>
        </p:sp>
      </p:grpSp>
      <p:sp>
        <p:nvSpPr>
          <p:cNvPr id="259" name="Google Shape;259;p37"/>
          <p:cNvSpPr/>
          <p:nvPr/>
        </p:nvSpPr>
        <p:spPr>
          <a:xfrm>
            <a:off x="5313575" y="47777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37"/>
          <p:cNvGrpSpPr/>
          <p:nvPr/>
        </p:nvGrpSpPr>
        <p:grpSpPr>
          <a:xfrm>
            <a:off x="5885450" y="476600"/>
            <a:ext cx="882000" cy="490500"/>
            <a:chOff x="5885450" y="476600"/>
            <a:chExt cx="882000" cy="490500"/>
          </a:xfrm>
        </p:grpSpPr>
        <p:sp>
          <p:nvSpPr>
            <p:cNvPr id="261" name="Google Shape;261;p37"/>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sp>
        <p:nvSpPr>
          <p:cNvPr id="263" name="Google Shape;263;p37"/>
          <p:cNvSpPr txBox="1"/>
          <p:nvPr/>
        </p:nvSpPr>
        <p:spPr>
          <a:xfrm>
            <a:off x="5756875" y="1170100"/>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sp>
        <p:nvSpPr>
          <p:cNvPr id="264" name="Google Shape;264;p37"/>
          <p:cNvSpPr txBox="1"/>
          <p:nvPr/>
        </p:nvSpPr>
        <p:spPr>
          <a:xfrm>
            <a:off x="7158325" y="1140250"/>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nvGrpSpPr>
          <p:cNvPr id="265" name="Google Shape;265;p37"/>
          <p:cNvGrpSpPr/>
          <p:nvPr/>
        </p:nvGrpSpPr>
        <p:grpSpPr>
          <a:xfrm>
            <a:off x="7158325" y="1678150"/>
            <a:ext cx="1167000" cy="490500"/>
            <a:chOff x="7113800" y="2666225"/>
            <a:chExt cx="1167000" cy="490500"/>
          </a:xfrm>
        </p:grpSpPr>
        <p:sp>
          <p:nvSpPr>
            <p:cNvPr id="266" name="Google Shape;266;p37"/>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268" name="Google Shape;268;p37"/>
          <p:cNvGrpSpPr/>
          <p:nvPr/>
        </p:nvGrpSpPr>
        <p:grpSpPr>
          <a:xfrm>
            <a:off x="5756875" y="1678150"/>
            <a:ext cx="1167000" cy="490500"/>
            <a:chOff x="7113800" y="2666225"/>
            <a:chExt cx="1167000" cy="490500"/>
          </a:xfrm>
        </p:grpSpPr>
        <p:sp>
          <p:nvSpPr>
            <p:cNvPr id="269" name="Google Shape;269;p37"/>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271" name="Google Shape;271;p37"/>
          <p:cNvGrpSpPr/>
          <p:nvPr/>
        </p:nvGrpSpPr>
        <p:grpSpPr>
          <a:xfrm>
            <a:off x="4355425" y="1678138"/>
            <a:ext cx="1167000" cy="490500"/>
            <a:chOff x="7113800" y="2666225"/>
            <a:chExt cx="1167000" cy="490500"/>
          </a:xfrm>
        </p:grpSpPr>
        <p:sp>
          <p:nvSpPr>
            <p:cNvPr id="272" name="Google Shape;272;p37"/>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274" name="Google Shape;274;p37"/>
          <p:cNvGrpSpPr/>
          <p:nvPr/>
        </p:nvGrpSpPr>
        <p:grpSpPr>
          <a:xfrm>
            <a:off x="6600100" y="476600"/>
            <a:ext cx="882000" cy="490500"/>
            <a:chOff x="5885450" y="476600"/>
            <a:chExt cx="882000" cy="490500"/>
          </a:xfrm>
        </p:grpSpPr>
        <p:sp>
          <p:nvSpPr>
            <p:cNvPr id="275" name="Google Shape;275;p37"/>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grpSp>
        <p:nvGrpSpPr>
          <p:cNvPr id="277" name="Google Shape;277;p37"/>
          <p:cNvGrpSpPr/>
          <p:nvPr/>
        </p:nvGrpSpPr>
        <p:grpSpPr>
          <a:xfrm>
            <a:off x="7300825" y="476600"/>
            <a:ext cx="882000" cy="490500"/>
            <a:chOff x="5885450" y="476600"/>
            <a:chExt cx="882000" cy="490500"/>
          </a:xfrm>
        </p:grpSpPr>
        <p:sp>
          <p:nvSpPr>
            <p:cNvPr id="278" name="Google Shape;278;p37"/>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grpSp>
        <p:nvGrpSpPr>
          <p:cNvPr id="280" name="Google Shape;280;p37"/>
          <p:cNvGrpSpPr/>
          <p:nvPr/>
        </p:nvGrpSpPr>
        <p:grpSpPr>
          <a:xfrm>
            <a:off x="5198650" y="476600"/>
            <a:ext cx="882000" cy="490500"/>
            <a:chOff x="5885450" y="476600"/>
            <a:chExt cx="882000" cy="490500"/>
          </a:xfrm>
        </p:grpSpPr>
        <p:sp>
          <p:nvSpPr>
            <p:cNvPr id="281" name="Google Shape;281;p37"/>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grpSp>
        <p:nvGrpSpPr>
          <p:cNvPr id="283" name="Google Shape;283;p37"/>
          <p:cNvGrpSpPr/>
          <p:nvPr/>
        </p:nvGrpSpPr>
        <p:grpSpPr>
          <a:xfrm>
            <a:off x="4497925" y="476600"/>
            <a:ext cx="882000" cy="490500"/>
            <a:chOff x="5885450" y="476600"/>
            <a:chExt cx="882000" cy="490500"/>
          </a:xfrm>
        </p:grpSpPr>
        <p:sp>
          <p:nvSpPr>
            <p:cNvPr id="284" name="Google Shape;284;p37"/>
            <p:cNvSpPr/>
            <p:nvPr/>
          </p:nvSpPr>
          <p:spPr>
            <a:xfrm>
              <a:off x="6012375" y="476600"/>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txBox="1"/>
            <p:nvPr/>
          </p:nvSpPr>
          <p:spPr>
            <a:xfrm>
              <a:off x="5885450" y="560300"/>
              <a:ext cx="882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Homeroom</a:t>
              </a:r>
              <a:endParaRPr sz="800"/>
            </a:p>
          </p:txBody>
        </p:sp>
      </p:grpSp>
      <p:sp>
        <p:nvSpPr>
          <p:cNvPr id="286" name="Google Shape;286;p37"/>
          <p:cNvSpPr/>
          <p:nvPr/>
        </p:nvSpPr>
        <p:spPr>
          <a:xfrm>
            <a:off x="7417675" y="2538038"/>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7"/>
          <p:cNvSpPr txBox="1"/>
          <p:nvPr/>
        </p:nvSpPr>
        <p:spPr>
          <a:xfrm>
            <a:off x="7158325" y="2567725"/>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nvGrpSpPr>
          <p:cNvPr id="288" name="Google Shape;288;p37"/>
          <p:cNvGrpSpPr/>
          <p:nvPr/>
        </p:nvGrpSpPr>
        <p:grpSpPr>
          <a:xfrm>
            <a:off x="7158325" y="3105625"/>
            <a:ext cx="1167000" cy="490500"/>
            <a:chOff x="7113800" y="2666225"/>
            <a:chExt cx="1167000" cy="490500"/>
          </a:xfrm>
        </p:grpSpPr>
        <p:sp>
          <p:nvSpPr>
            <p:cNvPr id="289" name="Google Shape;289;p37"/>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sp>
        <p:nvSpPr>
          <p:cNvPr id="291" name="Google Shape;291;p37"/>
          <p:cNvSpPr/>
          <p:nvPr/>
        </p:nvSpPr>
        <p:spPr>
          <a:xfrm>
            <a:off x="6016225" y="2538038"/>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
          <p:cNvSpPr txBox="1"/>
          <p:nvPr/>
        </p:nvSpPr>
        <p:spPr>
          <a:xfrm>
            <a:off x="5756875" y="2567725"/>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nvGrpSpPr>
          <p:cNvPr id="293" name="Google Shape;293;p37"/>
          <p:cNvGrpSpPr/>
          <p:nvPr/>
        </p:nvGrpSpPr>
        <p:grpSpPr>
          <a:xfrm>
            <a:off x="5756875" y="3105625"/>
            <a:ext cx="1167000" cy="490500"/>
            <a:chOff x="7113800" y="2666225"/>
            <a:chExt cx="1167000" cy="490500"/>
          </a:xfrm>
        </p:grpSpPr>
        <p:sp>
          <p:nvSpPr>
            <p:cNvPr id="294" name="Google Shape;294;p37"/>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sp>
        <p:nvSpPr>
          <p:cNvPr id="296" name="Google Shape;296;p37"/>
          <p:cNvSpPr/>
          <p:nvPr/>
        </p:nvSpPr>
        <p:spPr>
          <a:xfrm>
            <a:off x="4614775" y="2538038"/>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txBox="1"/>
          <p:nvPr/>
        </p:nvSpPr>
        <p:spPr>
          <a:xfrm>
            <a:off x="4355425" y="2567725"/>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nvGrpSpPr>
          <p:cNvPr id="298" name="Google Shape;298;p37"/>
          <p:cNvGrpSpPr/>
          <p:nvPr/>
        </p:nvGrpSpPr>
        <p:grpSpPr>
          <a:xfrm>
            <a:off x="4355425" y="3105625"/>
            <a:ext cx="1167000" cy="490500"/>
            <a:chOff x="7113800" y="2666225"/>
            <a:chExt cx="1167000" cy="490500"/>
          </a:xfrm>
        </p:grpSpPr>
        <p:sp>
          <p:nvSpPr>
            <p:cNvPr id="299" name="Google Shape;299;p37"/>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301" name="Google Shape;301;p37"/>
          <p:cNvGrpSpPr/>
          <p:nvPr/>
        </p:nvGrpSpPr>
        <p:grpSpPr>
          <a:xfrm>
            <a:off x="7208800" y="4058825"/>
            <a:ext cx="1167000" cy="490500"/>
            <a:chOff x="7113800" y="2666225"/>
            <a:chExt cx="1167000" cy="490500"/>
          </a:xfrm>
        </p:grpSpPr>
        <p:sp>
          <p:nvSpPr>
            <p:cNvPr id="302" name="Google Shape;302;p37"/>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grpSp>
        <p:nvGrpSpPr>
          <p:cNvPr id="304" name="Google Shape;304;p37"/>
          <p:cNvGrpSpPr/>
          <p:nvPr/>
        </p:nvGrpSpPr>
        <p:grpSpPr>
          <a:xfrm>
            <a:off x="4355425" y="4058813"/>
            <a:ext cx="1167000" cy="490500"/>
            <a:chOff x="7113800" y="2666225"/>
            <a:chExt cx="1167000" cy="490500"/>
          </a:xfrm>
        </p:grpSpPr>
        <p:sp>
          <p:nvSpPr>
            <p:cNvPr id="305" name="Google Shape;305;p37"/>
            <p:cNvSpPr/>
            <p:nvPr/>
          </p:nvSpPr>
          <p:spPr>
            <a:xfrm>
              <a:off x="7367200" y="2666225"/>
              <a:ext cx="648300" cy="4905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txBox="1"/>
            <p:nvPr/>
          </p:nvSpPr>
          <p:spPr>
            <a:xfrm>
              <a:off x="7113800" y="2695913"/>
              <a:ext cx="1167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Advisory </a:t>
              </a:r>
              <a:endParaRPr sz="800">
                <a:solidFill>
                  <a:schemeClr val="dk1"/>
                </a:solidFill>
              </a:endParaRPr>
            </a:p>
            <a:p>
              <a:pPr indent="0" lvl="0" marL="0" rtl="0" algn="ctr">
                <a:spcBef>
                  <a:spcPts val="0"/>
                </a:spcBef>
                <a:spcAft>
                  <a:spcPts val="0"/>
                </a:spcAft>
                <a:buNone/>
              </a:pPr>
              <a:r>
                <a:rPr lang="en" sz="800">
                  <a:solidFill>
                    <a:schemeClr val="dk1"/>
                  </a:solidFill>
                </a:rPr>
                <a:t>Lesson</a:t>
              </a:r>
              <a:endParaRPr sz="800"/>
            </a:p>
          </p:txBody>
        </p:sp>
      </p:grpSp>
      <p:pic>
        <p:nvPicPr>
          <p:cNvPr id="307" name="Google Shape;307;p37"/>
          <p:cNvPicPr preferRelativeResize="0"/>
          <p:nvPr/>
        </p:nvPicPr>
        <p:blipFill>
          <a:blip r:embed="rId3">
            <a:alphaModFix/>
          </a:blip>
          <a:stretch>
            <a:fillRect/>
          </a:stretch>
        </p:blipFill>
        <p:spPr>
          <a:xfrm>
            <a:off x="508975" y="389400"/>
            <a:ext cx="3612000" cy="45212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8"/>
          <p:cNvSpPr txBox="1"/>
          <p:nvPr>
            <p:ph type="title"/>
          </p:nvPr>
        </p:nvSpPr>
        <p:spPr>
          <a:xfrm>
            <a:off x="311700" y="22072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stays the same?</a:t>
            </a:r>
            <a:endParaRPr/>
          </a:p>
        </p:txBody>
      </p:sp>
      <p:sp>
        <p:nvSpPr>
          <p:cNvPr id="313" name="Google Shape;313;p38"/>
          <p:cNvSpPr txBox="1"/>
          <p:nvPr/>
        </p:nvSpPr>
        <p:spPr>
          <a:xfrm>
            <a:off x="658950" y="1153825"/>
            <a:ext cx="7826100" cy="3901800"/>
          </a:xfrm>
          <a:prstGeom prst="rect">
            <a:avLst/>
          </a:prstGeom>
          <a:noFill/>
          <a:ln>
            <a:noFill/>
          </a:ln>
        </p:spPr>
        <p:txBody>
          <a:bodyPr anchorCtr="0" anchor="t" bIns="91425" lIns="91425" spcFirstLastPara="1" rIns="91425" wrap="square" tIns="91425">
            <a:spAutoFit/>
          </a:bodyPr>
          <a:lstStyle/>
          <a:p>
            <a:pPr indent="-361950" lvl="0" marL="457200" rtl="0" algn="l">
              <a:lnSpc>
                <a:spcPct val="150000"/>
              </a:lnSpc>
              <a:spcBef>
                <a:spcPts val="0"/>
              </a:spcBef>
              <a:spcAft>
                <a:spcPts val="0"/>
              </a:spcAft>
              <a:buClr>
                <a:schemeClr val="dk2"/>
              </a:buClr>
              <a:buSzPts val="2100"/>
              <a:buChar char="●"/>
            </a:pPr>
            <a:r>
              <a:rPr lang="en" sz="2100">
                <a:solidFill>
                  <a:schemeClr val="dk2"/>
                </a:solidFill>
              </a:rPr>
              <a:t>Still a KHS student, Camps, Sport, Year Assemblies and Presentations remain.</a:t>
            </a:r>
            <a:endParaRPr sz="2100">
              <a:solidFill>
                <a:schemeClr val="dk2"/>
              </a:solidFill>
            </a:endParaRPr>
          </a:p>
          <a:p>
            <a:pPr indent="-361950" lvl="0" marL="457200" rtl="0" algn="l">
              <a:lnSpc>
                <a:spcPct val="150000"/>
              </a:lnSpc>
              <a:spcBef>
                <a:spcPts val="0"/>
              </a:spcBef>
              <a:spcAft>
                <a:spcPts val="0"/>
              </a:spcAft>
              <a:buClr>
                <a:schemeClr val="dk2"/>
              </a:buClr>
              <a:buSzPts val="2100"/>
              <a:buChar char="●"/>
            </a:pPr>
            <a:r>
              <a:rPr lang="en" sz="2100">
                <a:solidFill>
                  <a:schemeClr val="dk2"/>
                </a:solidFill>
              </a:rPr>
              <a:t>Daily schedule and breaks are the same as the rest of the school. </a:t>
            </a:r>
            <a:endParaRPr sz="2100">
              <a:solidFill>
                <a:schemeClr val="dk2"/>
              </a:solidFill>
            </a:endParaRPr>
          </a:p>
          <a:p>
            <a:pPr indent="-361950" lvl="0" marL="457200" rtl="0" algn="l">
              <a:lnSpc>
                <a:spcPct val="150000"/>
              </a:lnSpc>
              <a:spcBef>
                <a:spcPts val="0"/>
              </a:spcBef>
              <a:spcAft>
                <a:spcPts val="0"/>
              </a:spcAft>
              <a:buClr>
                <a:schemeClr val="dk2"/>
              </a:buClr>
              <a:buSzPts val="2100"/>
              <a:buChar char="●"/>
            </a:pPr>
            <a:r>
              <a:rPr lang="en" sz="2100">
                <a:solidFill>
                  <a:schemeClr val="dk2"/>
                </a:solidFill>
              </a:rPr>
              <a:t>School leadership positions are available and encouraged. </a:t>
            </a:r>
            <a:endParaRPr sz="2100">
              <a:solidFill>
                <a:schemeClr val="dk2"/>
              </a:solidFill>
            </a:endParaRPr>
          </a:p>
          <a:p>
            <a:pPr indent="-361950" lvl="0" marL="457200" rtl="0" algn="l">
              <a:lnSpc>
                <a:spcPct val="150000"/>
              </a:lnSpc>
              <a:spcBef>
                <a:spcPts val="0"/>
              </a:spcBef>
              <a:spcAft>
                <a:spcPts val="0"/>
              </a:spcAft>
              <a:buSzPts val="2100"/>
              <a:buChar char="●"/>
            </a:pPr>
            <a:r>
              <a:rPr lang="en" sz="2100"/>
              <a:t>They will graduate year 12 and attend formal as a part of their year group. </a:t>
            </a:r>
            <a:endParaRPr sz="2100"/>
          </a:p>
          <a:p>
            <a:pPr indent="0" lvl="0" marL="0" rtl="0" algn="l">
              <a:lnSpc>
                <a:spcPct val="115000"/>
              </a:lnSpc>
              <a:spcBef>
                <a:spcPts val="0"/>
              </a:spcBef>
              <a:spcAft>
                <a:spcPts val="0"/>
              </a:spcAft>
              <a:buNone/>
            </a:pPr>
            <a:r>
              <a:t/>
            </a: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17" name="Shape 317"/>
        <p:cNvGrpSpPr/>
        <p:nvPr/>
      </p:nvGrpSpPr>
      <p:grpSpPr>
        <a:xfrm>
          <a:off x="0" y="0"/>
          <a:ext cx="0" cy="0"/>
          <a:chOff x="0" y="0"/>
          <a:chExt cx="0" cy="0"/>
        </a:xfrm>
      </p:grpSpPr>
      <p:sp>
        <p:nvSpPr>
          <p:cNvPr id="318" name="Google Shape;318;p39"/>
          <p:cNvSpPr txBox="1"/>
          <p:nvPr>
            <p:ph type="title"/>
          </p:nvPr>
        </p:nvSpPr>
        <p:spPr>
          <a:xfrm>
            <a:off x="311700" y="22072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Leaving the “mainstream” curriculum.</a:t>
            </a:r>
            <a:endParaRPr/>
          </a:p>
        </p:txBody>
      </p:sp>
      <p:pic>
        <p:nvPicPr>
          <p:cNvPr id="319" name="Google Shape;319;p39"/>
          <p:cNvPicPr preferRelativeResize="0"/>
          <p:nvPr/>
        </p:nvPicPr>
        <p:blipFill>
          <a:blip r:embed="rId3">
            <a:alphaModFix/>
          </a:blip>
          <a:stretch>
            <a:fillRect/>
          </a:stretch>
        </p:blipFill>
        <p:spPr>
          <a:xfrm>
            <a:off x="2683913" y="683663"/>
            <a:ext cx="3776175" cy="3776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3" name="Shape 323"/>
        <p:cNvGrpSpPr/>
        <p:nvPr/>
      </p:nvGrpSpPr>
      <p:grpSpPr>
        <a:xfrm>
          <a:off x="0" y="0"/>
          <a:ext cx="0" cy="0"/>
          <a:chOff x="0" y="0"/>
          <a:chExt cx="0" cy="0"/>
        </a:xfrm>
      </p:grpSpPr>
      <p:sp>
        <p:nvSpPr>
          <p:cNvPr id="324" name="Google Shape;324;p40"/>
          <p:cNvSpPr txBox="1"/>
          <p:nvPr>
            <p:ph type="title"/>
          </p:nvPr>
        </p:nvSpPr>
        <p:spPr>
          <a:xfrm>
            <a:off x="311700" y="38917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Leaving the “mainstream” curriculum.</a:t>
            </a:r>
            <a:endParaRPr>
              <a:solidFill>
                <a:schemeClr val="lt1"/>
              </a:solidFill>
            </a:endParaRPr>
          </a:p>
        </p:txBody>
      </p:sp>
      <p:sp>
        <p:nvSpPr>
          <p:cNvPr id="325" name="Google Shape;325;p40"/>
          <p:cNvSpPr txBox="1"/>
          <p:nvPr/>
        </p:nvSpPr>
        <p:spPr>
          <a:xfrm>
            <a:off x="658950" y="1396000"/>
            <a:ext cx="7826100" cy="2819100"/>
          </a:xfrm>
          <a:prstGeom prst="rect">
            <a:avLst/>
          </a:prstGeom>
          <a:noFill/>
          <a:ln>
            <a:noFill/>
          </a:ln>
        </p:spPr>
        <p:txBody>
          <a:bodyPr anchorCtr="0" anchor="t" bIns="91425" lIns="91425" spcFirstLastPara="1" rIns="91425" wrap="square" tIns="91425">
            <a:spAutoFit/>
          </a:bodyPr>
          <a:lstStyle/>
          <a:p>
            <a:pPr indent="-361950" lvl="0" marL="457200" rtl="0" algn="l">
              <a:lnSpc>
                <a:spcPct val="150000"/>
              </a:lnSpc>
              <a:spcBef>
                <a:spcPts val="0"/>
              </a:spcBef>
              <a:spcAft>
                <a:spcPts val="0"/>
              </a:spcAft>
              <a:buClr>
                <a:schemeClr val="lt1"/>
              </a:buClr>
              <a:buSzPts val="2100"/>
              <a:buChar char="●"/>
            </a:pPr>
            <a:r>
              <a:rPr lang="en" sz="2100">
                <a:solidFill>
                  <a:schemeClr val="lt1"/>
                </a:solidFill>
              </a:rPr>
              <a:t>You will no longer receive a ROSA in year 10.</a:t>
            </a:r>
            <a:endParaRPr sz="2100">
              <a:solidFill>
                <a:schemeClr val="lt1"/>
              </a:solidFill>
            </a:endParaRPr>
          </a:p>
          <a:p>
            <a:pPr indent="-361950" lvl="0" marL="457200" rtl="0" algn="l">
              <a:lnSpc>
                <a:spcPct val="150000"/>
              </a:lnSpc>
              <a:spcBef>
                <a:spcPts val="0"/>
              </a:spcBef>
              <a:spcAft>
                <a:spcPts val="0"/>
              </a:spcAft>
              <a:buClr>
                <a:schemeClr val="lt1"/>
              </a:buClr>
              <a:buSzPts val="2100"/>
              <a:buChar char="●"/>
            </a:pPr>
            <a:r>
              <a:rPr lang="en" sz="2100">
                <a:solidFill>
                  <a:schemeClr val="lt1"/>
                </a:solidFill>
              </a:rPr>
              <a:t>You will not be eligible for an ATAR.</a:t>
            </a:r>
            <a:endParaRPr sz="2100">
              <a:solidFill>
                <a:schemeClr val="lt1"/>
              </a:solidFill>
            </a:endParaRPr>
          </a:p>
          <a:p>
            <a:pPr indent="-361950" lvl="0" marL="457200" rtl="0" algn="l">
              <a:lnSpc>
                <a:spcPct val="150000"/>
              </a:lnSpc>
              <a:spcBef>
                <a:spcPts val="0"/>
              </a:spcBef>
              <a:spcAft>
                <a:spcPts val="0"/>
              </a:spcAft>
              <a:buClr>
                <a:schemeClr val="lt1"/>
              </a:buClr>
              <a:buSzPts val="2100"/>
              <a:buChar char="●"/>
            </a:pPr>
            <a:r>
              <a:rPr lang="en" sz="2100">
                <a:solidFill>
                  <a:schemeClr val="lt1"/>
                </a:solidFill>
              </a:rPr>
              <a:t>You will no longer be enrolled in individual subjects and be taught by specialist teachers. </a:t>
            </a:r>
            <a:endParaRPr sz="2100">
              <a:solidFill>
                <a:schemeClr val="lt1"/>
              </a:solidFill>
            </a:endParaRPr>
          </a:p>
          <a:p>
            <a:pPr indent="-361950" lvl="0" marL="457200" rtl="0" algn="l">
              <a:lnSpc>
                <a:spcPct val="115000"/>
              </a:lnSpc>
              <a:spcBef>
                <a:spcPts val="0"/>
              </a:spcBef>
              <a:spcAft>
                <a:spcPts val="0"/>
              </a:spcAft>
              <a:buClr>
                <a:schemeClr val="lt1"/>
              </a:buClr>
              <a:buSzPts val="2100"/>
              <a:buChar char="●"/>
            </a:pPr>
            <a:r>
              <a:rPr lang="en" sz="2100">
                <a:solidFill>
                  <a:schemeClr val="lt1"/>
                </a:solidFill>
              </a:rPr>
              <a:t>Elective subjects are available subject to availability. They can be a part of a students learning plan. </a:t>
            </a:r>
            <a:endParaRPr sz="21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9" name="Shape 329"/>
        <p:cNvGrpSpPr/>
        <p:nvPr/>
      </p:nvGrpSpPr>
      <p:grpSpPr>
        <a:xfrm>
          <a:off x="0" y="0"/>
          <a:ext cx="0" cy="0"/>
          <a:chOff x="0" y="0"/>
          <a:chExt cx="0" cy="0"/>
        </a:xfrm>
      </p:grpSpPr>
      <p:sp>
        <p:nvSpPr>
          <p:cNvPr id="330" name="Google Shape;330;p41"/>
          <p:cNvSpPr txBox="1"/>
          <p:nvPr>
            <p:ph type="title"/>
          </p:nvPr>
        </p:nvSpPr>
        <p:spPr>
          <a:xfrm>
            <a:off x="157450" y="389175"/>
            <a:ext cx="8852400" cy="1150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044">
                <a:solidFill>
                  <a:schemeClr val="lt1"/>
                </a:solidFill>
              </a:rPr>
              <a:t>Students Graduate Yr12 with the IBPLC</a:t>
            </a:r>
            <a:endParaRPr sz="4044">
              <a:solidFill>
                <a:schemeClr val="lt1"/>
              </a:solidFill>
            </a:endParaRPr>
          </a:p>
          <a:p>
            <a:pPr indent="0" lvl="0" marL="0" rtl="0" algn="ctr">
              <a:spcBef>
                <a:spcPts val="0"/>
              </a:spcBef>
              <a:spcAft>
                <a:spcPts val="0"/>
              </a:spcAft>
              <a:buNone/>
            </a:pPr>
            <a:r>
              <a:t/>
            </a:r>
            <a:endParaRPr sz="1711">
              <a:solidFill>
                <a:schemeClr val="lt1"/>
              </a:solidFill>
            </a:endParaRPr>
          </a:p>
          <a:p>
            <a:pPr indent="0" lvl="0" marL="0" rtl="0" algn="ctr">
              <a:spcBef>
                <a:spcPts val="0"/>
              </a:spcBef>
              <a:spcAft>
                <a:spcPts val="0"/>
              </a:spcAft>
              <a:buNone/>
            </a:pPr>
            <a:r>
              <a:rPr lang="en" sz="3266">
                <a:solidFill>
                  <a:schemeClr val="lt1"/>
                </a:solidFill>
              </a:rPr>
              <a:t>(International Big Picture Learning Credential)</a:t>
            </a:r>
            <a:endParaRPr sz="3266">
              <a:solidFill>
                <a:schemeClr val="lt1"/>
              </a:solidFill>
            </a:endParaRPr>
          </a:p>
        </p:txBody>
      </p:sp>
      <p:sp>
        <p:nvSpPr>
          <p:cNvPr id="331" name="Google Shape;331;p41"/>
          <p:cNvSpPr txBox="1"/>
          <p:nvPr/>
        </p:nvSpPr>
        <p:spPr>
          <a:xfrm>
            <a:off x="658950" y="1396000"/>
            <a:ext cx="7826100" cy="507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2100">
              <a:solidFill>
                <a:schemeClr val="lt1"/>
              </a:solidFill>
            </a:endParaRPr>
          </a:p>
        </p:txBody>
      </p:sp>
      <p:sp>
        <p:nvSpPr>
          <p:cNvPr id="332" name="Google Shape;332;p41"/>
          <p:cNvSpPr txBox="1"/>
          <p:nvPr/>
        </p:nvSpPr>
        <p:spPr>
          <a:xfrm>
            <a:off x="311700" y="1903900"/>
            <a:ext cx="8520600" cy="29655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Clr>
                <a:schemeClr val="dk1"/>
              </a:buClr>
              <a:buSzPts val="1100"/>
              <a:buFont typeface="Arial"/>
              <a:buNone/>
            </a:pPr>
            <a:r>
              <a:rPr lang="en" sz="1900">
                <a:solidFill>
                  <a:schemeClr val="lt1"/>
                </a:solidFill>
                <a:highlight>
                  <a:schemeClr val="dk1"/>
                </a:highlight>
              </a:rPr>
              <a:t>Student final year results are presented in a Learner Profile that is a showcase of a graduate’s attainments, backed up by evidence of their work that students curate in a interactive online portfolio. The Learner Profile is personalised and designed to reflect the richness of students’ real-world experiences, personal qualities and academic results.</a:t>
            </a:r>
            <a:endParaRPr sz="2300">
              <a:solidFill>
                <a:schemeClr val="lt1"/>
              </a:solidFill>
              <a:highlight>
                <a:schemeClr val="dk1"/>
              </a:highlight>
            </a:endParaRPr>
          </a:p>
          <a:p>
            <a:pPr indent="0" lvl="0" marL="0" rtl="0" algn="l">
              <a:spcBef>
                <a:spcPts val="800"/>
              </a:spcBef>
              <a:spcAft>
                <a:spcPts val="0"/>
              </a:spcAft>
              <a:buNone/>
            </a:pPr>
            <a:r>
              <a:t/>
            </a:r>
            <a:endParaRPr sz="22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6" name="Shape 336"/>
        <p:cNvGrpSpPr/>
        <p:nvPr/>
      </p:nvGrpSpPr>
      <p:grpSpPr>
        <a:xfrm>
          <a:off x="0" y="0"/>
          <a:ext cx="0" cy="0"/>
          <a:chOff x="0" y="0"/>
          <a:chExt cx="0" cy="0"/>
        </a:xfrm>
      </p:grpSpPr>
      <p:sp>
        <p:nvSpPr>
          <p:cNvPr id="337" name="Google Shape;337;p42"/>
          <p:cNvSpPr txBox="1"/>
          <p:nvPr>
            <p:ph type="title"/>
          </p:nvPr>
        </p:nvSpPr>
        <p:spPr>
          <a:xfrm>
            <a:off x="311700" y="389175"/>
            <a:ext cx="8520600" cy="841800"/>
          </a:xfrm>
          <a:prstGeom prst="rect">
            <a:avLst/>
          </a:prstGeom>
        </p:spPr>
        <p:txBody>
          <a:bodyPr anchorCtr="0" anchor="ctr" bIns="91425" lIns="91425" spcFirstLastPara="1" rIns="91425" wrap="square" tIns="91425">
            <a:normAutofit/>
          </a:bodyPr>
          <a:lstStyle/>
          <a:p>
            <a:pPr indent="0" lvl="0" marL="0" rtl="0" algn="ctr">
              <a:lnSpc>
                <a:spcPct val="120000"/>
              </a:lnSpc>
              <a:spcBef>
                <a:spcPts val="800"/>
              </a:spcBef>
              <a:spcAft>
                <a:spcPts val="800"/>
              </a:spcAft>
              <a:buClr>
                <a:schemeClr val="dk1"/>
              </a:buClr>
              <a:buSzPts val="1100"/>
              <a:buFont typeface="Arial"/>
              <a:buNone/>
            </a:pPr>
            <a:r>
              <a:rPr b="1" lang="en" sz="3400">
                <a:solidFill>
                  <a:schemeClr val="lt1"/>
                </a:solidFill>
                <a:highlight>
                  <a:schemeClr val="dk1"/>
                </a:highlight>
              </a:rPr>
              <a:t>The IBPLC pathway to university</a:t>
            </a:r>
            <a:endParaRPr sz="3500">
              <a:solidFill>
                <a:schemeClr val="lt1"/>
              </a:solidFill>
            </a:endParaRPr>
          </a:p>
        </p:txBody>
      </p:sp>
      <p:sp>
        <p:nvSpPr>
          <p:cNvPr id="338" name="Google Shape;338;p42"/>
          <p:cNvSpPr txBox="1"/>
          <p:nvPr/>
        </p:nvSpPr>
        <p:spPr>
          <a:xfrm>
            <a:off x="658950" y="1396000"/>
            <a:ext cx="7826100" cy="5079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2100">
              <a:solidFill>
                <a:schemeClr val="lt1"/>
              </a:solidFill>
            </a:endParaRPr>
          </a:p>
        </p:txBody>
      </p:sp>
      <p:sp>
        <p:nvSpPr>
          <p:cNvPr id="339" name="Google Shape;339;p42"/>
          <p:cNvSpPr txBox="1"/>
          <p:nvPr/>
        </p:nvSpPr>
        <p:spPr>
          <a:xfrm>
            <a:off x="311700" y="1230975"/>
            <a:ext cx="8520600" cy="38316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 sz="1800">
                <a:solidFill>
                  <a:schemeClr val="lt1"/>
                </a:solidFill>
                <a:highlight>
                  <a:schemeClr val="dk1"/>
                </a:highlight>
              </a:rPr>
              <a:t>The International Big Picture Learning Credential (IBPLC) offers a rigorous non-ATAR pathway from secondary to tertiary study that is currently accepted by 18 universities around Australia, including the Australian National University (ANU) and the University of Technology Sydney (UTS).</a:t>
            </a:r>
            <a:endParaRPr sz="1800">
              <a:solidFill>
                <a:schemeClr val="lt1"/>
              </a:solidFill>
              <a:highlight>
                <a:schemeClr val="dk1"/>
              </a:highlight>
            </a:endParaRPr>
          </a:p>
          <a:p>
            <a:pPr indent="0" lvl="0" marL="0" rtl="0" algn="l">
              <a:lnSpc>
                <a:spcPct val="160000"/>
              </a:lnSpc>
              <a:spcBef>
                <a:spcPts val="800"/>
              </a:spcBef>
              <a:spcAft>
                <a:spcPts val="0"/>
              </a:spcAft>
              <a:buNone/>
            </a:pPr>
            <a:r>
              <a:rPr lang="en" sz="1800">
                <a:solidFill>
                  <a:schemeClr val="lt1"/>
                </a:solidFill>
                <a:highlight>
                  <a:schemeClr val="dk1"/>
                </a:highlight>
              </a:rPr>
              <a:t>The credential was developed in collaboration with Melbourne Metrics at the University of Melbourne and is warranted by the same. It is hosted on the Universities Admissions Centre platform Credfolio.</a:t>
            </a:r>
            <a:endParaRPr sz="1800">
              <a:solidFill>
                <a:schemeClr val="lt1"/>
              </a:solidFill>
              <a:highlight>
                <a:schemeClr val="dk1"/>
              </a:highlight>
            </a:endParaRPr>
          </a:p>
          <a:p>
            <a:pPr indent="0" lvl="0" marL="0" rtl="0" algn="l">
              <a:spcBef>
                <a:spcPts val="800"/>
              </a:spcBef>
              <a:spcAft>
                <a:spcPts val="0"/>
              </a:spcAft>
              <a:buNone/>
            </a:pPr>
            <a:r>
              <a:t/>
            </a:r>
            <a:endParaRPr sz="2200">
              <a:solidFill>
                <a:schemeClr val="lt1"/>
              </a:solidFill>
              <a:highlight>
                <a:schemeClr val="dk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b="48420" l="8665" r="30651" t="32257"/>
          <a:stretch/>
        </p:blipFill>
        <p:spPr>
          <a:xfrm>
            <a:off x="465700" y="202175"/>
            <a:ext cx="8212598" cy="1507376"/>
          </a:xfrm>
          <a:prstGeom prst="rect">
            <a:avLst/>
          </a:prstGeom>
          <a:noFill/>
          <a:ln>
            <a:noFill/>
          </a:ln>
        </p:spPr>
      </p:pic>
      <p:sp>
        <p:nvSpPr>
          <p:cNvPr id="73" name="Google Shape;73;p16"/>
          <p:cNvSpPr txBox="1"/>
          <p:nvPr/>
        </p:nvSpPr>
        <p:spPr>
          <a:xfrm>
            <a:off x="658950" y="1709550"/>
            <a:ext cx="7826100" cy="2724300"/>
          </a:xfrm>
          <a:prstGeom prst="rect">
            <a:avLst/>
          </a:prstGeom>
          <a:noFill/>
          <a:ln>
            <a:noFill/>
          </a:ln>
        </p:spPr>
        <p:txBody>
          <a:bodyPr anchorCtr="0" anchor="t" bIns="91425" lIns="91425" spcFirstLastPara="1" rIns="91425" wrap="square" tIns="91425">
            <a:spAutoFit/>
          </a:bodyPr>
          <a:lstStyle/>
          <a:p>
            <a:pPr indent="-419100" lvl="0" marL="457200" rtl="0" algn="l">
              <a:lnSpc>
                <a:spcPct val="150000"/>
              </a:lnSpc>
              <a:spcBef>
                <a:spcPts val="0"/>
              </a:spcBef>
              <a:spcAft>
                <a:spcPts val="0"/>
              </a:spcAft>
              <a:buClr>
                <a:schemeClr val="dk2"/>
              </a:buClr>
              <a:buSzPts val="3000"/>
              <a:buChar char="●"/>
            </a:pPr>
            <a:r>
              <a:rPr lang="en" sz="3000">
                <a:solidFill>
                  <a:schemeClr val="dk2"/>
                </a:solidFill>
              </a:rPr>
              <a:t>is centered on an individual’s growth.</a:t>
            </a:r>
            <a:endParaRPr sz="3000">
              <a:solidFill>
                <a:schemeClr val="dk2"/>
              </a:solidFill>
            </a:endParaRPr>
          </a:p>
          <a:p>
            <a:pPr indent="-419100" lvl="0" marL="457200" rtl="0" algn="l">
              <a:lnSpc>
                <a:spcPct val="150000"/>
              </a:lnSpc>
              <a:spcBef>
                <a:spcPts val="0"/>
              </a:spcBef>
              <a:spcAft>
                <a:spcPts val="0"/>
              </a:spcAft>
              <a:buSzPts val="3000"/>
              <a:buChar char="●"/>
            </a:pPr>
            <a:r>
              <a:rPr lang="en" sz="3000"/>
              <a:t>is real world and relevant.</a:t>
            </a:r>
            <a:endParaRPr sz="3000"/>
          </a:p>
          <a:p>
            <a:pPr indent="0" lvl="0" marL="457200" rtl="0" algn="l">
              <a:lnSpc>
                <a:spcPct val="150000"/>
              </a:lnSpc>
              <a:spcBef>
                <a:spcPts val="0"/>
              </a:spcBef>
              <a:spcAft>
                <a:spcPts val="0"/>
              </a:spcAft>
              <a:buNone/>
            </a:pPr>
            <a:r>
              <a:t/>
            </a:r>
            <a:endParaRPr sz="3000"/>
          </a:p>
          <a:p>
            <a:pPr indent="0" lvl="0" marL="457200" rtl="0" algn="l">
              <a:lnSpc>
                <a:spcPct val="150000"/>
              </a:lnSpc>
              <a:spcBef>
                <a:spcPts val="0"/>
              </a:spcBef>
              <a:spcAft>
                <a:spcPts val="0"/>
              </a:spcAft>
              <a:buNone/>
            </a:pPr>
            <a:r>
              <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3" name="Shape 343"/>
        <p:cNvGrpSpPr/>
        <p:nvPr/>
      </p:nvGrpSpPr>
      <p:grpSpPr>
        <a:xfrm>
          <a:off x="0" y="0"/>
          <a:ext cx="0" cy="0"/>
          <a:chOff x="0" y="0"/>
          <a:chExt cx="0" cy="0"/>
        </a:xfrm>
      </p:grpSpPr>
      <p:sp>
        <p:nvSpPr>
          <p:cNvPr id="344" name="Google Shape;344;p43"/>
          <p:cNvSpPr txBox="1"/>
          <p:nvPr/>
        </p:nvSpPr>
        <p:spPr>
          <a:xfrm>
            <a:off x="4572000" y="242450"/>
            <a:ext cx="3912900" cy="3767100"/>
          </a:xfrm>
          <a:prstGeom prst="rect">
            <a:avLst/>
          </a:prstGeom>
          <a:noFill/>
          <a:ln>
            <a:noFill/>
          </a:ln>
        </p:spPr>
        <p:txBody>
          <a:bodyPr anchorCtr="0" anchor="t" bIns="91425" lIns="91425" spcFirstLastPara="1" rIns="91425" wrap="square" tIns="91425">
            <a:spAutoFit/>
          </a:bodyPr>
          <a:lstStyle/>
          <a:p>
            <a:pPr indent="0" lvl="0" marL="0" rtl="0" algn="ctr">
              <a:lnSpc>
                <a:spcPct val="160000"/>
              </a:lnSpc>
              <a:spcBef>
                <a:spcPts val="0"/>
              </a:spcBef>
              <a:spcAft>
                <a:spcPts val="0"/>
              </a:spcAft>
              <a:buNone/>
            </a:pPr>
            <a:r>
              <a:rPr lang="en" sz="1300">
                <a:solidFill>
                  <a:schemeClr val="lt1"/>
                </a:solidFill>
              </a:rPr>
              <a:t>University of New England</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University of Newcastle</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University of Tasmania</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University of Technology Sydney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University of Wollongong</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Victoria University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Western Sydney University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Swinburne University</a:t>
            </a:r>
            <a:endParaRPr sz="1300">
              <a:solidFill>
                <a:schemeClr val="lt1"/>
              </a:solidFill>
            </a:endParaRPr>
          </a:p>
          <a:p>
            <a:pPr indent="0" lvl="0" marL="0" rtl="0" algn="ctr">
              <a:lnSpc>
                <a:spcPct val="160000"/>
              </a:lnSpc>
              <a:spcBef>
                <a:spcPts val="800"/>
              </a:spcBef>
              <a:spcAft>
                <a:spcPts val="800"/>
              </a:spcAft>
              <a:buNone/>
            </a:pPr>
            <a:r>
              <a:rPr lang="en" sz="1300">
                <a:solidFill>
                  <a:schemeClr val="lt1"/>
                </a:solidFill>
              </a:rPr>
              <a:t>University of Canberra </a:t>
            </a:r>
            <a:endParaRPr sz="1300">
              <a:solidFill>
                <a:schemeClr val="lt1"/>
              </a:solidFill>
            </a:endParaRPr>
          </a:p>
        </p:txBody>
      </p:sp>
      <p:sp>
        <p:nvSpPr>
          <p:cNvPr id="345" name="Google Shape;345;p43"/>
          <p:cNvSpPr txBox="1"/>
          <p:nvPr/>
        </p:nvSpPr>
        <p:spPr>
          <a:xfrm>
            <a:off x="0" y="242450"/>
            <a:ext cx="4572000" cy="3767100"/>
          </a:xfrm>
          <a:prstGeom prst="rect">
            <a:avLst/>
          </a:prstGeom>
          <a:noFill/>
          <a:ln>
            <a:noFill/>
          </a:ln>
        </p:spPr>
        <p:txBody>
          <a:bodyPr anchorCtr="0" anchor="t" bIns="91425" lIns="91425" spcFirstLastPara="1" rIns="91425" wrap="square" tIns="91425">
            <a:spAutoFit/>
          </a:bodyPr>
          <a:lstStyle/>
          <a:p>
            <a:pPr indent="0" lvl="0" marL="0" rtl="0" algn="ctr">
              <a:lnSpc>
                <a:spcPct val="160000"/>
              </a:lnSpc>
              <a:spcBef>
                <a:spcPts val="0"/>
              </a:spcBef>
              <a:spcAft>
                <a:spcPts val="0"/>
              </a:spcAft>
              <a:buNone/>
            </a:pPr>
            <a:r>
              <a:rPr lang="en" sz="1300">
                <a:solidFill>
                  <a:schemeClr val="lt1"/>
                </a:solidFill>
              </a:rPr>
              <a:t>Australian National University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Avondale University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Charles Sturt University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Flinders University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Griffith University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La Trobe University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Murdoch University</a:t>
            </a:r>
            <a:endParaRPr sz="1300">
              <a:solidFill>
                <a:schemeClr val="lt1"/>
              </a:solidFill>
            </a:endParaRPr>
          </a:p>
          <a:p>
            <a:pPr indent="0" lvl="0" marL="0" rtl="0" algn="ctr">
              <a:lnSpc>
                <a:spcPct val="160000"/>
              </a:lnSpc>
              <a:spcBef>
                <a:spcPts val="800"/>
              </a:spcBef>
              <a:spcAft>
                <a:spcPts val="0"/>
              </a:spcAft>
              <a:buNone/>
            </a:pPr>
            <a:r>
              <a:rPr lang="en" sz="1300">
                <a:solidFill>
                  <a:schemeClr val="lt1"/>
                </a:solidFill>
              </a:rPr>
              <a:t>RMIT University</a:t>
            </a:r>
            <a:endParaRPr sz="1300">
              <a:solidFill>
                <a:schemeClr val="lt1"/>
              </a:solidFill>
            </a:endParaRPr>
          </a:p>
          <a:p>
            <a:pPr indent="0" lvl="0" marL="0" rtl="0" algn="ctr">
              <a:lnSpc>
                <a:spcPct val="160000"/>
              </a:lnSpc>
              <a:spcBef>
                <a:spcPts val="800"/>
              </a:spcBef>
              <a:spcAft>
                <a:spcPts val="800"/>
              </a:spcAft>
              <a:buNone/>
            </a:pPr>
            <a:r>
              <a:rPr lang="en" sz="1300">
                <a:solidFill>
                  <a:schemeClr val="lt1"/>
                </a:solidFill>
              </a:rPr>
              <a:t>Southern Cross University</a:t>
            </a:r>
            <a:endParaRPr sz="1300">
              <a:solidFill>
                <a:schemeClr val="lt1"/>
              </a:solidFill>
            </a:endParaRPr>
          </a:p>
        </p:txBody>
      </p:sp>
      <p:sp>
        <p:nvSpPr>
          <p:cNvPr id="346" name="Google Shape;346;p43"/>
          <p:cNvSpPr txBox="1"/>
          <p:nvPr/>
        </p:nvSpPr>
        <p:spPr>
          <a:xfrm>
            <a:off x="609450" y="4132000"/>
            <a:ext cx="7925100" cy="664800"/>
          </a:xfrm>
          <a:prstGeom prst="rect">
            <a:avLst/>
          </a:prstGeom>
          <a:noFill/>
          <a:ln>
            <a:noFill/>
          </a:ln>
        </p:spPr>
        <p:txBody>
          <a:bodyPr anchorCtr="0" anchor="t" bIns="91425" lIns="91425" spcFirstLastPara="1" rIns="91425" wrap="square" tIns="91425">
            <a:spAutoFit/>
          </a:bodyPr>
          <a:lstStyle/>
          <a:p>
            <a:pPr indent="0" lvl="0" marL="0" rtl="0" algn="ctr">
              <a:lnSpc>
                <a:spcPct val="160000"/>
              </a:lnSpc>
              <a:spcBef>
                <a:spcPts val="0"/>
              </a:spcBef>
              <a:spcAft>
                <a:spcPts val="800"/>
              </a:spcAft>
              <a:buClr>
                <a:schemeClr val="dk1"/>
              </a:buClr>
              <a:buSzPts val="1100"/>
              <a:buFont typeface="Arial"/>
              <a:buNone/>
            </a:pPr>
            <a:r>
              <a:rPr lang="en" sz="1200">
                <a:solidFill>
                  <a:schemeClr val="lt1"/>
                </a:solidFill>
              </a:rPr>
              <a:t>The University of Sydney and The University of New South Wales are currently in negotiations to become partner universities with BPLA.</a:t>
            </a:r>
            <a:endParaRPr sz="12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4"/>
          <p:cNvSpPr txBox="1"/>
          <p:nvPr>
            <p:ph type="title"/>
          </p:nvPr>
        </p:nvSpPr>
        <p:spPr>
          <a:xfrm>
            <a:off x="311700" y="4462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000"/>
              <a:t>Fees. </a:t>
            </a:r>
            <a:endParaRPr sz="4000"/>
          </a:p>
        </p:txBody>
      </p:sp>
      <p:sp>
        <p:nvSpPr>
          <p:cNvPr id="352" name="Google Shape;352;p44"/>
          <p:cNvSpPr txBox="1"/>
          <p:nvPr/>
        </p:nvSpPr>
        <p:spPr>
          <a:xfrm>
            <a:off x="1717800" y="1222950"/>
            <a:ext cx="5708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$4.50 per week, $45 per term, $180 per year.  </a:t>
            </a:r>
            <a:endParaRPr sz="1800">
              <a:solidFill>
                <a:schemeClr val="dk2"/>
              </a:solidFill>
            </a:endParaRPr>
          </a:p>
        </p:txBody>
      </p:sp>
      <p:sp>
        <p:nvSpPr>
          <p:cNvPr id="353" name="Google Shape;353;p44"/>
          <p:cNvSpPr txBox="1"/>
          <p:nvPr/>
        </p:nvSpPr>
        <p:spPr>
          <a:xfrm>
            <a:off x="1717800" y="1916675"/>
            <a:ext cx="5708400" cy="223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2"/>
                </a:solidFill>
              </a:rPr>
              <a:t>1 whole faculty excursion per term. </a:t>
            </a:r>
            <a:endParaRPr sz="2300">
              <a:solidFill>
                <a:schemeClr val="dk2"/>
              </a:solidFill>
            </a:endParaRPr>
          </a:p>
          <a:p>
            <a:pPr indent="0" lvl="0" marL="0" rtl="0" algn="l">
              <a:spcBef>
                <a:spcPts val="0"/>
              </a:spcBef>
              <a:spcAft>
                <a:spcPts val="0"/>
              </a:spcAft>
              <a:buNone/>
            </a:pPr>
            <a:r>
              <a:rPr lang="en" sz="2300">
                <a:solidFill>
                  <a:schemeClr val="dk2"/>
                </a:solidFill>
              </a:rPr>
              <a:t>Equipment and facilities.</a:t>
            </a:r>
            <a:endParaRPr sz="2300">
              <a:solidFill>
                <a:schemeClr val="dk2"/>
              </a:solidFill>
            </a:endParaRPr>
          </a:p>
          <a:p>
            <a:pPr indent="0" lvl="0" marL="0" rtl="0" algn="l">
              <a:spcBef>
                <a:spcPts val="0"/>
              </a:spcBef>
              <a:spcAft>
                <a:spcPts val="0"/>
              </a:spcAft>
              <a:buNone/>
            </a:pPr>
            <a:r>
              <a:rPr lang="en" sz="2300">
                <a:solidFill>
                  <a:schemeClr val="dk2"/>
                </a:solidFill>
              </a:rPr>
              <a:t>Materials for class activities. </a:t>
            </a:r>
            <a:endParaRPr sz="2300">
              <a:solidFill>
                <a:schemeClr val="dk2"/>
              </a:solidFill>
            </a:endParaRPr>
          </a:p>
          <a:p>
            <a:pPr indent="0" lvl="0" marL="0" rtl="0" algn="l">
              <a:spcBef>
                <a:spcPts val="0"/>
              </a:spcBef>
              <a:spcAft>
                <a:spcPts val="0"/>
              </a:spcAft>
              <a:buNone/>
            </a:pPr>
            <a:r>
              <a:rPr lang="en" sz="2300">
                <a:solidFill>
                  <a:schemeClr val="dk2"/>
                </a:solidFill>
              </a:rPr>
              <a:t>Group celebration days.</a:t>
            </a:r>
            <a:endParaRPr sz="2300">
              <a:solidFill>
                <a:schemeClr val="dk2"/>
              </a:solidFill>
            </a:endParaRPr>
          </a:p>
          <a:p>
            <a:pPr indent="0" lvl="0" marL="0" rtl="0" algn="l">
              <a:spcBef>
                <a:spcPts val="0"/>
              </a:spcBef>
              <a:spcAft>
                <a:spcPts val="0"/>
              </a:spcAft>
              <a:buNone/>
            </a:pPr>
            <a:r>
              <a:rPr lang="en" sz="2300">
                <a:solidFill>
                  <a:schemeClr val="dk2"/>
                </a:solidFill>
              </a:rPr>
              <a:t>General expenses.</a:t>
            </a:r>
            <a:endParaRPr sz="23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5"/>
          <p:cNvSpPr txBox="1"/>
          <p:nvPr>
            <p:ph type="title"/>
          </p:nvPr>
        </p:nvSpPr>
        <p:spPr>
          <a:xfrm>
            <a:off x="311700" y="32970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Big Picture will ask. </a:t>
            </a:r>
            <a:endParaRPr/>
          </a:p>
        </p:txBody>
      </p:sp>
      <p:sp>
        <p:nvSpPr>
          <p:cNvPr id="359" name="Google Shape;359;p45"/>
          <p:cNvSpPr txBox="1"/>
          <p:nvPr/>
        </p:nvSpPr>
        <p:spPr>
          <a:xfrm>
            <a:off x="311700" y="1352050"/>
            <a:ext cx="8520600" cy="278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 sz="2300">
                <a:solidFill>
                  <a:schemeClr val="dk2"/>
                </a:solidFill>
                <a:latin typeface="Times New Roman"/>
                <a:ea typeface="Times New Roman"/>
                <a:cs typeface="Times New Roman"/>
                <a:sym typeface="Times New Roman"/>
              </a:rPr>
              <a:t> </a:t>
            </a:r>
            <a:r>
              <a:rPr lang="en" sz="2300">
                <a:solidFill>
                  <a:schemeClr val="dk2"/>
                </a:solidFill>
              </a:rPr>
              <a:t>Are you ready to grow as a learner?</a:t>
            </a:r>
            <a:endParaRPr sz="2300">
              <a:solidFill>
                <a:schemeClr val="dk2"/>
              </a:solidFill>
            </a:endParaRPr>
          </a:p>
          <a:p>
            <a:pPr indent="0" lvl="0" marL="0" rtl="0" algn="ctr">
              <a:lnSpc>
                <a:spcPct val="115000"/>
              </a:lnSpc>
              <a:spcBef>
                <a:spcPts val="1200"/>
              </a:spcBef>
              <a:spcAft>
                <a:spcPts val="0"/>
              </a:spcAft>
              <a:buNone/>
            </a:pPr>
            <a:r>
              <a:rPr lang="en" sz="2300">
                <a:solidFill>
                  <a:schemeClr val="dk2"/>
                </a:solidFill>
              </a:rPr>
              <a:t>Are you willing to experience real-world learning?</a:t>
            </a:r>
            <a:endParaRPr sz="2300">
              <a:solidFill>
                <a:schemeClr val="dk2"/>
              </a:solidFill>
            </a:endParaRPr>
          </a:p>
          <a:p>
            <a:pPr indent="0" lvl="0" marL="0" rtl="0" algn="ctr">
              <a:lnSpc>
                <a:spcPct val="115000"/>
              </a:lnSpc>
              <a:spcBef>
                <a:spcPts val="1200"/>
              </a:spcBef>
              <a:spcAft>
                <a:spcPts val="0"/>
              </a:spcAft>
              <a:buNone/>
            </a:pPr>
            <a:r>
              <a:rPr lang="en" sz="2300">
                <a:solidFill>
                  <a:schemeClr val="dk2"/>
                </a:solidFill>
              </a:rPr>
              <a:t>Are you here to develop new relationships?</a:t>
            </a:r>
            <a:endParaRPr sz="2300">
              <a:solidFill>
                <a:schemeClr val="dk2"/>
              </a:solidFill>
            </a:endParaRPr>
          </a:p>
          <a:p>
            <a:pPr indent="0" lvl="0" marL="0" rtl="0" algn="ctr">
              <a:lnSpc>
                <a:spcPct val="115000"/>
              </a:lnSpc>
              <a:spcBef>
                <a:spcPts val="1200"/>
              </a:spcBef>
              <a:spcAft>
                <a:spcPts val="0"/>
              </a:spcAft>
              <a:buNone/>
            </a:pPr>
            <a:r>
              <a:rPr lang="en" sz="2300">
                <a:solidFill>
                  <a:schemeClr val="dk2"/>
                </a:solidFill>
              </a:rPr>
              <a:t>Are you passionate about working and learning in a new way?</a:t>
            </a:r>
            <a:endParaRPr sz="2300">
              <a:solidFill>
                <a:schemeClr val="dk2"/>
              </a:solidFill>
            </a:endParaRPr>
          </a:p>
          <a:p>
            <a:pPr indent="0" lvl="0" marL="0" rtl="0" algn="ctr">
              <a:lnSpc>
                <a:spcPct val="115000"/>
              </a:lnSpc>
              <a:spcBef>
                <a:spcPts val="1200"/>
              </a:spcBef>
              <a:spcAft>
                <a:spcPts val="1200"/>
              </a:spcAft>
              <a:buNone/>
            </a:pPr>
            <a:r>
              <a:rPr lang="en" sz="2300">
                <a:solidFill>
                  <a:schemeClr val="dk1"/>
                </a:solidFill>
              </a:rPr>
              <a:t>Are you open to share your learning with your community?</a:t>
            </a:r>
            <a:endParaRPr sz="23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6"/>
          <p:cNvSpPr txBox="1"/>
          <p:nvPr>
            <p:ph type="title"/>
          </p:nvPr>
        </p:nvSpPr>
        <p:spPr>
          <a:xfrm>
            <a:off x="311700" y="3348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100" u="sng"/>
              <a:t>The Learning Goals</a:t>
            </a:r>
            <a:endParaRPr sz="5100" u="sng"/>
          </a:p>
        </p:txBody>
      </p:sp>
      <p:sp>
        <p:nvSpPr>
          <p:cNvPr id="365" name="Google Shape;365;p46"/>
          <p:cNvSpPr txBox="1"/>
          <p:nvPr/>
        </p:nvSpPr>
        <p:spPr>
          <a:xfrm>
            <a:off x="896975" y="1303400"/>
            <a:ext cx="7231800" cy="35094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Char char="●"/>
            </a:pPr>
            <a:r>
              <a:rPr lang="en" sz="2400">
                <a:solidFill>
                  <a:schemeClr val="dk1"/>
                </a:solidFill>
              </a:rPr>
              <a:t>Instead of working to a set curriculum we use the learning goals to plan our learning experiences.</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The six learning goals frame the learning progression in years 9-12. </a:t>
            </a:r>
            <a:endParaRPr sz="2400">
              <a:solidFill>
                <a:schemeClr val="dk1"/>
              </a:solidFill>
            </a:endParaRPr>
          </a:p>
          <a:p>
            <a:pPr indent="0" lvl="0" marL="45720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In year 11 and 12 the learning goals become the framework for assessment.</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type="title"/>
          </p:nvPr>
        </p:nvSpPr>
        <p:spPr>
          <a:xfrm>
            <a:off x="311700" y="3348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100" u="sng"/>
              <a:t>The Learning Goals</a:t>
            </a:r>
            <a:endParaRPr sz="5100" u="sng"/>
          </a:p>
        </p:txBody>
      </p:sp>
      <p:sp>
        <p:nvSpPr>
          <p:cNvPr id="371" name="Google Shape;371;p47"/>
          <p:cNvSpPr txBox="1"/>
          <p:nvPr/>
        </p:nvSpPr>
        <p:spPr>
          <a:xfrm>
            <a:off x="896975" y="1303400"/>
            <a:ext cx="7231800" cy="2031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Char char="●"/>
            </a:pPr>
            <a:r>
              <a:rPr lang="en" sz="2400">
                <a:solidFill>
                  <a:schemeClr val="dk1"/>
                </a:solidFill>
              </a:rPr>
              <a:t>The Learning Goals allow Big Picture to be a true alternative to the mainstream curriculum. </a:t>
            </a:r>
            <a:endParaRPr sz="2400">
              <a:solidFill>
                <a:schemeClr val="dk1"/>
              </a:solidFill>
            </a:endParaRPr>
          </a:p>
          <a:p>
            <a:pPr indent="0" lvl="0" marL="45720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 sz="2400"/>
              <a:t>Without the Learning Goals we are a Work Experience program.</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48"/>
          <p:cNvPicPr preferRelativeResize="0"/>
          <p:nvPr/>
        </p:nvPicPr>
        <p:blipFill rotWithShape="1">
          <a:blip r:embed="rId3">
            <a:alphaModFix/>
          </a:blip>
          <a:srcRect b="19997" l="29492" r="29195" t="16417"/>
          <a:stretch/>
        </p:blipFill>
        <p:spPr>
          <a:xfrm>
            <a:off x="1713688" y="188913"/>
            <a:ext cx="5716627" cy="4765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49"/>
          <p:cNvPicPr preferRelativeResize="0"/>
          <p:nvPr/>
        </p:nvPicPr>
        <p:blipFill rotWithShape="1">
          <a:blip r:embed="rId3">
            <a:alphaModFix/>
          </a:blip>
          <a:srcRect b="23653" l="29365" r="29373" t="10604"/>
          <a:stretch/>
        </p:blipFill>
        <p:spPr>
          <a:xfrm>
            <a:off x="1778000" y="160500"/>
            <a:ext cx="5588002" cy="48225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50"/>
          <p:cNvPicPr preferRelativeResize="0"/>
          <p:nvPr/>
        </p:nvPicPr>
        <p:blipFill rotWithShape="1">
          <a:blip r:embed="rId3">
            <a:alphaModFix/>
          </a:blip>
          <a:srcRect b="15321" l="29284" r="29288" t="24072"/>
          <a:stretch/>
        </p:blipFill>
        <p:spPr>
          <a:xfrm>
            <a:off x="1621987" y="234000"/>
            <a:ext cx="5900026" cy="46754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51"/>
          <p:cNvPicPr preferRelativeResize="0"/>
          <p:nvPr/>
        </p:nvPicPr>
        <p:blipFill rotWithShape="1">
          <a:blip r:embed="rId3">
            <a:alphaModFix/>
          </a:blip>
          <a:srcRect b="18365" l="29368" r="29290" t="17822"/>
          <a:stretch/>
        </p:blipFill>
        <p:spPr>
          <a:xfrm>
            <a:off x="1707412" y="176562"/>
            <a:ext cx="5729174" cy="4790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52"/>
          <p:cNvPicPr preferRelativeResize="0"/>
          <p:nvPr/>
        </p:nvPicPr>
        <p:blipFill rotWithShape="1">
          <a:blip r:embed="rId3">
            <a:alphaModFix/>
          </a:blip>
          <a:srcRect b="12431" l="29451" r="29381" t="24236"/>
          <a:stretch/>
        </p:blipFill>
        <p:spPr>
          <a:xfrm>
            <a:off x="1725037" y="199287"/>
            <a:ext cx="5693923" cy="4744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b="48420" l="8665" r="30651" t="32257"/>
          <a:stretch/>
        </p:blipFill>
        <p:spPr>
          <a:xfrm>
            <a:off x="465700" y="202175"/>
            <a:ext cx="8212598" cy="1507376"/>
          </a:xfrm>
          <a:prstGeom prst="rect">
            <a:avLst/>
          </a:prstGeom>
          <a:noFill/>
          <a:ln>
            <a:noFill/>
          </a:ln>
        </p:spPr>
      </p:pic>
      <p:sp>
        <p:nvSpPr>
          <p:cNvPr id="79" name="Google Shape;79;p17"/>
          <p:cNvSpPr txBox="1"/>
          <p:nvPr/>
        </p:nvSpPr>
        <p:spPr>
          <a:xfrm>
            <a:off x="658950" y="1709550"/>
            <a:ext cx="7826100" cy="2724300"/>
          </a:xfrm>
          <a:prstGeom prst="rect">
            <a:avLst/>
          </a:prstGeom>
          <a:noFill/>
          <a:ln>
            <a:noFill/>
          </a:ln>
        </p:spPr>
        <p:txBody>
          <a:bodyPr anchorCtr="0" anchor="t" bIns="91425" lIns="91425" spcFirstLastPara="1" rIns="91425" wrap="square" tIns="91425">
            <a:spAutoFit/>
          </a:bodyPr>
          <a:lstStyle/>
          <a:p>
            <a:pPr indent="-419100" lvl="0" marL="457200" rtl="0" algn="l">
              <a:lnSpc>
                <a:spcPct val="150000"/>
              </a:lnSpc>
              <a:spcBef>
                <a:spcPts val="0"/>
              </a:spcBef>
              <a:spcAft>
                <a:spcPts val="0"/>
              </a:spcAft>
              <a:buClr>
                <a:schemeClr val="dk2"/>
              </a:buClr>
              <a:buSzPts val="3000"/>
              <a:buChar char="●"/>
            </a:pPr>
            <a:r>
              <a:rPr lang="en" sz="3000">
                <a:solidFill>
                  <a:schemeClr val="dk2"/>
                </a:solidFill>
              </a:rPr>
              <a:t>is centered on an individual’s growth.</a:t>
            </a:r>
            <a:endParaRPr sz="3000">
              <a:solidFill>
                <a:schemeClr val="dk2"/>
              </a:solidFill>
            </a:endParaRPr>
          </a:p>
          <a:p>
            <a:pPr indent="-419100" lvl="0" marL="457200" rtl="0" algn="l">
              <a:lnSpc>
                <a:spcPct val="150000"/>
              </a:lnSpc>
              <a:spcBef>
                <a:spcPts val="0"/>
              </a:spcBef>
              <a:spcAft>
                <a:spcPts val="0"/>
              </a:spcAft>
              <a:buClr>
                <a:schemeClr val="dk2"/>
              </a:buClr>
              <a:buSzPts val="3000"/>
              <a:buChar char="●"/>
            </a:pPr>
            <a:r>
              <a:rPr lang="en" sz="3000">
                <a:solidFill>
                  <a:schemeClr val="dk2"/>
                </a:solidFill>
              </a:rPr>
              <a:t>is real world and relevant.</a:t>
            </a:r>
            <a:endParaRPr sz="3000">
              <a:solidFill>
                <a:schemeClr val="dk2"/>
              </a:solidFill>
            </a:endParaRPr>
          </a:p>
          <a:p>
            <a:pPr indent="-419100" lvl="0" marL="457200" rtl="0" algn="l">
              <a:lnSpc>
                <a:spcPct val="150000"/>
              </a:lnSpc>
              <a:spcBef>
                <a:spcPts val="0"/>
              </a:spcBef>
              <a:spcAft>
                <a:spcPts val="0"/>
              </a:spcAft>
              <a:buSzPts val="3000"/>
              <a:buChar char="●"/>
            </a:pPr>
            <a:r>
              <a:rPr lang="en" sz="3000"/>
              <a:t>relies on respectful relationships.</a:t>
            </a:r>
            <a:endParaRPr sz="3000"/>
          </a:p>
          <a:p>
            <a:pPr indent="0" lvl="0" marL="457200" rtl="0" algn="l">
              <a:lnSpc>
                <a:spcPct val="150000"/>
              </a:lnSpc>
              <a:spcBef>
                <a:spcPts val="0"/>
              </a:spcBef>
              <a:spcAft>
                <a:spcPts val="0"/>
              </a:spcAft>
              <a:buNone/>
            </a:pPr>
            <a:r>
              <a:t/>
            </a:r>
            <a:endParaRPr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53"/>
          <p:cNvPicPr preferRelativeResize="0"/>
          <p:nvPr/>
        </p:nvPicPr>
        <p:blipFill rotWithShape="1">
          <a:blip r:embed="rId3">
            <a:alphaModFix/>
          </a:blip>
          <a:srcRect b="18200" l="29367" r="29552" t="16703"/>
          <a:stretch/>
        </p:blipFill>
        <p:spPr>
          <a:xfrm>
            <a:off x="1790800" y="184487"/>
            <a:ext cx="5562398" cy="47745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5" name="Shape 405"/>
        <p:cNvGrpSpPr/>
        <p:nvPr/>
      </p:nvGrpSpPr>
      <p:grpSpPr>
        <a:xfrm>
          <a:off x="0" y="0"/>
          <a:ext cx="0" cy="0"/>
          <a:chOff x="0" y="0"/>
          <a:chExt cx="0" cy="0"/>
        </a:xfrm>
      </p:grpSpPr>
      <p:pic>
        <p:nvPicPr>
          <p:cNvPr id="406" name="Google Shape;406;p54"/>
          <p:cNvPicPr preferRelativeResize="0"/>
          <p:nvPr/>
        </p:nvPicPr>
        <p:blipFill rotWithShape="1">
          <a:blip r:embed="rId3">
            <a:alphaModFix/>
          </a:blip>
          <a:srcRect b="42403" l="10072" r="34430" t="22876"/>
          <a:stretch/>
        </p:blipFill>
        <p:spPr>
          <a:xfrm>
            <a:off x="1975309" y="389200"/>
            <a:ext cx="5193374" cy="1759950"/>
          </a:xfrm>
          <a:prstGeom prst="rect">
            <a:avLst/>
          </a:prstGeom>
          <a:noFill/>
          <a:ln>
            <a:noFill/>
          </a:ln>
        </p:spPr>
      </p:pic>
      <p:pic>
        <p:nvPicPr>
          <p:cNvPr id="407" name="Google Shape;407;p54" title="adobe-express-qr-code (1).png"/>
          <p:cNvPicPr preferRelativeResize="0"/>
          <p:nvPr/>
        </p:nvPicPr>
        <p:blipFill>
          <a:blip r:embed="rId4">
            <a:alphaModFix/>
          </a:blip>
          <a:stretch>
            <a:fillRect/>
          </a:stretch>
        </p:blipFill>
        <p:spPr>
          <a:xfrm>
            <a:off x="3370759" y="2443625"/>
            <a:ext cx="2402475" cy="24024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5"/>
          <p:cNvSpPr txBox="1"/>
          <p:nvPr>
            <p:ph type="title"/>
          </p:nvPr>
        </p:nvSpPr>
        <p:spPr>
          <a:xfrm>
            <a:off x="311700" y="599550"/>
            <a:ext cx="8520600" cy="3944400"/>
          </a:xfrm>
          <a:prstGeom prst="rect">
            <a:avLst/>
          </a:prstGeom>
        </p:spPr>
        <p:txBody>
          <a:bodyPr anchorCtr="0" anchor="ctr" bIns="91425" lIns="91425" spcFirstLastPara="1" rIns="91425" wrap="square" tIns="91425">
            <a:normAutofit/>
          </a:bodyPr>
          <a:lstStyle/>
          <a:p>
            <a:pPr indent="0" lvl="0" marL="742950" rtl="0" algn="ctr">
              <a:lnSpc>
                <a:spcPct val="115000"/>
              </a:lnSpc>
              <a:spcBef>
                <a:spcPts val="1200"/>
              </a:spcBef>
              <a:spcAft>
                <a:spcPts val="1200"/>
              </a:spcAft>
              <a:buNone/>
            </a:pPr>
            <a:r>
              <a:rPr lang="en" sz="3700"/>
              <a:t>Some core values.</a:t>
            </a:r>
            <a:endParaRPr sz="61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6"/>
          <p:cNvSpPr txBox="1"/>
          <p:nvPr>
            <p:ph type="title"/>
          </p:nvPr>
        </p:nvSpPr>
        <p:spPr>
          <a:xfrm>
            <a:off x="311700" y="599550"/>
            <a:ext cx="8520600" cy="3944400"/>
          </a:xfrm>
          <a:prstGeom prst="rect">
            <a:avLst/>
          </a:prstGeom>
        </p:spPr>
        <p:txBody>
          <a:bodyPr anchorCtr="0" anchor="ctr" bIns="91425" lIns="91425" spcFirstLastPara="1" rIns="91425" wrap="square" tIns="91425">
            <a:normAutofit/>
          </a:bodyPr>
          <a:lstStyle/>
          <a:p>
            <a:pPr indent="0" lvl="0" marL="742950" rtl="0" algn="l">
              <a:lnSpc>
                <a:spcPct val="115000"/>
              </a:lnSpc>
              <a:spcBef>
                <a:spcPts val="1200"/>
              </a:spcBef>
              <a:spcAft>
                <a:spcPts val="1200"/>
              </a:spcAft>
              <a:buNone/>
            </a:pPr>
            <a:r>
              <a:rPr lang="en" sz="2800"/>
              <a:t>The role of the Advisory teacher is that of a generalist who guides students, helps them to develop their ideas, provides feedback and support, connects them to people and places related to their interests, helps them to build specific knowledge, and explicitly teaches the group independent learning skills. </a:t>
            </a:r>
            <a:endParaRPr sz="52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7"/>
          <p:cNvSpPr txBox="1"/>
          <p:nvPr>
            <p:ph type="title"/>
          </p:nvPr>
        </p:nvSpPr>
        <p:spPr>
          <a:xfrm>
            <a:off x="311700" y="599550"/>
            <a:ext cx="8520600" cy="3944400"/>
          </a:xfrm>
          <a:prstGeom prst="rect">
            <a:avLst/>
          </a:prstGeom>
        </p:spPr>
        <p:txBody>
          <a:bodyPr anchorCtr="0" anchor="ctr" bIns="91425" lIns="91425" spcFirstLastPara="1" rIns="91425" wrap="square" tIns="91425">
            <a:normAutofit/>
          </a:bodyPr>
          <a:lstStyle/>
          <a:p>
            <a:pPr indent="0" lvl="0" marL="742950" rtl="0" algn="l">
              <a:lnSpc>
                <a:spcPct val="115000"/>
              </a:lnSpc>
              <a:spcBef>
                <a:spcPts val="1200"/>
              </a:spcBef>
              <a:spcAft>
                <a:spcPts val="1200"/>
              </a:spcAft>
              <a:buNone/>
            </a:pPr>
            <a:r>
              <a:rPr lang="en" sz="2800"/>
              <a:t>Advisors, students, mentors and family identify and celebrate growth with the understanding that all students progress individually. </a:t>
            </a:r>
            <a:endParaRPr sz="5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8"/>
          <p:cNvSpPr txBox="1"/>
          <p:nvPr>
            <p:ph type="title"/>
          </p:nvPr>
        </p:nvSpPr>
        <p:spPr>
          <a:xfrm>
            <a:off x="311700" y="599550"/>
            <a:ext cx="8520600" cy="3944400"/>
          </a:xfrm>
          <a:prstGeom prst="rect">
            <a:avLst/>
          </a:prstGeom>
        </p:spPr>
        <p:txBody>
          <a:bodyPr anchorCtr="0" anchor="ctr" bIns="91425" lIns="91425" spcFirstLastPara="1" rIns="91425" wrap="square" tIns="91425">
            <a:normAutofit/>
          </a:bodyPr>
          <a:lstStyle/>
          <a:p>
            <a:pPr indent="0" lvl="0" marL="742950" rtl="0" algn="l">
              <a:lnSpc>
                <a:spcPct val="115000"/>
              </a:lnSpc>
              <a:spcBef>
                <a:spcPts val="1200"/>
              </a:spcBef>
              <a:spcAft>
                <a:spcPts val="0"/>
              </a:spcAft>
              <a:buNone/>
            </a:pPr>
            <a:r>
              <a:rPr lang="en" sz="2800"/>
              <a:t>The focus is individual growth. </a:t>
            </a:r>
            <a:endParaRPr sz="2800"/>
          </a:p>
          <a:p>
            <a:pPr indent="0" lvl="0" marL="742950" rtl="0" algn="l">
              <a:lnSpc>
                <a:spcPct val="115000"/>
              </a:lnSpc>
              <a:spcBef>
                <a:spcPts val="1200"/>
              </a:spcBef>
              <a:spcAft>
                <a:spcPts val="1200"/>
              </a:spcAft>
              <a:buNone/>
            </a:pPr>
            <a:r>
              <a:rPr lang="en" sz="2800"/>
              <a:t>The measure is to look at where a student was last week, last term and last year. </a:t>
            </a:r>
            <a:endParaRPr sz="5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9"/>
          <p:cNvSpPr txBox="1"/>
          <p:nvPr>
            <p:ph type="title"/>
          </p:nvPr>
        </p:nvSpPr>
        <p:spPr>
          <a:xfrm>
            <a:off x="311700" y="1062450"/>
            <a:ext cx="8520600" cy="3018600"/>
          </a:xfrm>
          <a:prstGeom prst="rect">
            <a:avLst/>
          </a:prstGeom>
        </p:spPr>
        <p:txBody>
          <a:bodyPr anchorCtr="0" anchor="ctr" bIns="91425" lIns="91425" spcFirstLastPara="1" rIns="91425" wrap="square" tIns="91425">
            <a:noAutofit/>
          </a:bodyPr>
          <a:lstStyle/>
          <a:p>
            <a:pPr indent="0" lvl="0" marL="742950" rtl="0" algn="l">
              <a:lnSpc>
                <a:spcPct val="115000"/>
              </a:lnSpc>
              <a:spcBef>
                <a:spcPts val="1200"/>
              </a:spcBef>
              <a:spcAft>
                <a:spcPts val="1200"/>
              </a:spcAft>
              <a:buNone/>
            </a:pPr>
            <a:r>
              <a:rPr lang="en" sz="2800"/>
              <a:t>Students have access to TAFE, Traineeships, University entry courses and school-based apprenticeships as a part of their Big Picture learning (15yrs+ and pending availability)</a:t>
            </a:r>
            <a:endParaRPr sz="28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0"/>
          <p:cNvSpPr txBox="1"/>
          <p:nvPr>
            <p:ph type="title"/>
          </p:nvPr>
        </p:nvSpPr>
        <p:spPr>
          <a:xfrm>
            <a:off x="311700" y="1062450"/>
            <a:ext cx="8520600" cy="3018600"/>
          </a:xfrm>
          <a:prstGeom prst="rect">
            <a:avLst/>
          </a:prstGeom>
        </p:spPr>
        <p:txBody>
          <a:bodyPr anchorCtr="0" anchor="ctr" bIns="91425" lIns="91425" spcFirstLastPara="1" rIns="91425" wrap="square" tIns="91425">
            <a:noAutofit/>
          </a:bodyPr>
          <a:lstStyle/>
          <a:p>
            <a:pPr indent="0" lvl="0" marL="742950" rtl="0" algn="l">
              <a:lnSpc>
                <a:spcPct val="115000"/>
              </a:lnSpc>
              <a:spcBef>
                <a:spcPts val="1200"/>
              </a:spcBef>
              <a:spcAft>
                <a:spcPts val="1200"/>
              </a:spcAft>
              <a:buNone/>
            </a:pPr>
            <a:r>
              <a:rPr lang="en" sz="2800"/>
              <a:t>Students are strongly encouraged to incorporate ongoing internships and external mentoring into their learning. This can be 2 days per week or as a part of a block within a term depending on suitability. Students can travel and board for internships pending suitability. </a:t>
            </a:r>
            <a:endParaRPr sz="28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1"/>
          <p:cNvSpPr txBox="1"/>
          <p:nvPr>
            <p:ph type="title"/>
          </p:nvPr>
        </p:nvSpPr>
        <p:spPr>
          <a:xfrm>
            <a:off x="119250" y="1062450"/>
            <a:ext cx="8520600" cy="3018600"/>
          </a:xfrm>
          <a:prstGeom prst="rect">
            <a:avLst/>
          </a:prstGeom>
        </p:spPr>
        <p:txBody>
          <a:bodyPr anchorCtr="0" anchor="ctr" bIns="91425" lIns="91425" spcFirstLastPara="1" rIns="91425" wrap="square" tIns="91425">
            <a:noAutofit/>
          </a:bodyPr>
          <a:lstStyle/>
          <a:p>
            <a:pPr indent="0" lvl="0" marL="742950" rtl="0" algn="ctr">
              <a:lnSpc>
                <a:spcPct val="115000"/>
              </a:lnSpc>
              <a:spcBef>
                <a:spcPts val="1200"/>
              </a:spcBef>
              <a:spcAft>
                <a:spcPts val="1200"/>
              </a:spcAft>
              <a:buNone/>
            </a:pPr>
            <a:r>
              <a:rPr lang="en" sz="2800"/>
              <a:t>Year 11 students can enrol in HSC courses and sit HSC exams as a part of their learning plan. </a:t>
            </a:r>
            <a:endParaRPr sz="28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2"/>
          <p:cNvSpPr txBox="1"/>
          <p:nvPr>
            <p:ph type="title"/>
          </p:nvPr>
        </p:nvSpPr>
        <p:spPr>
          <a:xfrm>
            <a:off x="311700" y="1062450"/>
            <a:ext cx="8520600" cy="3018600"/>
          </a:xfrm>
          <a:prstGeom prst="rect">
            <a:avLst/>
          </a:prstGeom>
        </p:spPr>
        <p:txBody>
          <a:bodyPr anchorCtr="0" anchor="ctr" bIns="91425" lIns="91425" spcFirstLastPara="1" rIns="91425" wrap="square" tIns="91425">
            <a:noAutofit/>
          </a:bodyPr>
          <a:lstStyle/>
          <a:p>
            <a:pPr indent="0" lvl="0" marL="742950" rtl="0" algn="l">
              <a:lnSpc>
                <a:spcPct val="115000"/>
              </a:lnSpc>
              <a:spcBef>
                <a:spcPts val="1200"/>
              </a:spcBef>
              <a:spcAft>
                <a:spcPts val="1200"/>
              </a:spcAft>
              <a:buNone/>
            </a:pPr>
            <a:r>
              <a:rPr lang="en" sz="2800"/>
              <a:t> Students graduate from Big Picture with a credential and learning portfolio, qualifying and preparing them for acceptance at a list of Australian universities. (Other University entry-qualifying courses are available as well)</a:t>
            </a:r>
            <a:r>
              <a:rPr lang="en" sz="2800"/>
              <a:t> </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p:cNvPicPr preferRelativeResize="0"/>
          <p:nvPr/>
        </p:nvPicPr>
        <p:blipFill rotWithShape="1">
          <a:blip r:embed="rId3">
            <a:alphaModFix/>
          </a:blip>
          <a:srcRect b="48420" l="8665" r="30651" t="32257"/>
          <a:stretch/>
        </p:blipFill>
        <p:spPr>
          <a:xfrm>
            <a:off x="465700" y="202175"/>
            <a:ext cx="8212598" cy="1507376"/>
          </a:xfrm>
          <a:prstGeom prst="rect">
            <a:avLst/>
          </a:prstGeom>
          <a:noFill/>
          <a:ln>
            <a:noFill/>
          </a:ln>
        </p:spPr>
      </p:pic>
      <p:sp>
        <p:nvSpPr>
          <p:cNvPr id="85" name="Google Shape;85;p18"/>
          <p:cNvSpPr txBox="1"/>
          <p:nvPr/>
        </p:nvSpPr>
        <p:spPr>
          <a:xfrm>
            <a:off x="658950" y="1709550"/>
            <a:ext cx="7826100" cy="2724300"/>
          </a:xfrm>
          <a:prstGeom prst="rect">
            <a:avLst/>
          </a:prstGeom>
          <a:noFill/>
          <a:ln>
            <a:noFill/>
          </a:ln>
        </p:spPr>
        <p:txBody>
          <a:bodyPr anchorCtr="0" anchor="t" bIns="91425" lIns="91425" spcFirstLastPara="1" rIns="91425" wrap="square" tIns="91425">
            <a:spAutoFit/>
          </a:bodyPr>
          <a:lstStyle/>
          <a:p>
            <a:pPr indent="-419100" lvl="0" marL="457200" rtl="0" algn="l">
              <a:lnSpc>
                <a:spcPct val="150000"/>
              </a:lnSpc>
              <a:spcBef>
                <a:spcPts val="0"/>
              </a:spcBef>
              <a:spcAft>
                <a:spcPts val="0"/>
              </a:spcAft>
              <a:buClr>
                <a:schemeClr val="dk2"/>
              </a:buClr>
              <a:buSzPts val="3000"/>
              <a:buChar char="●"/>
            </a:pPr>
            <a:r>
              <a:rPr lang="en" sz="3000">
                <a:solidFill>
                  <a:schemeClr val="dk2"/>
                </a:solidFill>
              </a:rPr>
              <a:t>is centered on an individual’s growth.</a:t>
            </a:r>
            <a:endParaRPr sz="3000">
              <a:solidFill>
                <a:schemeClr val="dk2"/>
              </a:solidFill>
            </a:endParaRPr>
          </a:p>
          <a:p>
            <a:pPr indent="-419100" lvl="0" marL="457200" rtl="0" algn="l">
              <a:lnSpc>
                <a:spcPct val="150000"/>
              </a:lnSpc>
              <a:spcBef>
                <a:spcPts val="0"/>
              </a:spcBef>
              <a:spcAft>
                <a:spcPts val="0"/>
              </a:spcAft>
              <a:buClr>
                <a:schemeClr val="dk2"/>
              </a:buClr>
              <a:buSzPts val="3000"/>
              <a:buChar char="●"/>
            </a:pPr>
            <a:r>
              <a:rPr lang="en" sz="3000">
                <a:solidFill>
                  <a:schemeClr val="dk2"/>
                </a:solidFill>
              </a:rPr>
              <a:t>is real world and relevant.</a:t>
            </a:r>
            <a:endParaRPr sz="3000">
              <a:solidFill>
                <a:schemeClr val="dk2"/>
              </a:solidFill>
            </a:endParaRPr>
          </a:p>
          <a:p>
            <a:pPr indent="-419100" lvl="0" marL="457200" rtl="0" algn="l">
              <a:lnSpc>
                <a:spcPct val="150000"/>
              </a:lnSpc>
              <a:spcBef>
                <a:spcPts val="0"/>
              </a:spcBef>
              <a:spcAft>
                <a:spcPts val="0"/>
              </a:spcAft>
              <a:buClr>
                <a:schemeClr val="dk2"/>
              </a:buClr>
              <a:buSzPts val="3000"/>
              <a:buChar char="●"/>
            </a:pPr>
            <a:r>
              <a:rPr lang="en" sz="3000">
                <a:solidFill>
                  <a:schemeClr val="dk2"/>
                </a:solidFill>
              </a:rPr>
              <a:t>relies on respectful relationships.</a:t>
            </a:r>
            <a:endParaRPr sz="3000">
              <a:solidFill>
                <a:schemeClr val="dk2"/>
              </a:solidFill>
            </a:endParaRPr>
          </a:p>
          <a:p>
            <a:pPr indent="-419100" lvl="0" marL="457200" rtl="0" algn="l">
              <a:lnSpc>
                <a:spcPct val="150000"/>
              </a:lnSpc>
              <a:spcBef>
                <a:spcPts val="0"/>
              </a:spcBef>
              <a:spcAft>
                <a:spcPts val="0"/>
              </a:spcAft>
              <a:buSzPts val="3000"/>
              <a:buChar char="●"/>
            </a:pPr>
            <a:r>
              <a:rPr lang="en" sz="3000"/>
              <a:t>is driven by passion and aspiration.</a:t>
            </a:r>
            <a:endParaRPr sz="30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3"/>
          <p:cNvSpPr txBox="1"/>
          <p:nvPr>
            <p:ph type="title"/>
          </p:nvPr>
        </p:nvSpPr>
        <p:spPr>
          <a:xfrm>
            <a:off x="311700" y="1259550"/>
            <a:ext cx="8520600" cy="2624400"/>
          </a:xfrm>
          <a:prstGeom prst="rect">
            <a:avLst/>
          </a:prstGeom>
        </p:spPr>
        <p:txBody>
          <a:bodyPr anchorCtr="0" anchor="ctr" bIns="91425" lIns="91425" spcFirstLastPara="1" rIns="91425" wrap="square" tIns="91425">
            <a:noAutofit/>
          </a:bodyPr>
          <a:lstStyle/>
          <a:p>
            <a:pPr indent="0" lvl="0" marL="742950" rtl="0" algn="l">
              <a:lnSpc>
                <a:spcPct val="115000"/>
              </a:lnSpc>
              <a:spcBef>
                <a:spcPts val="1200"/>
              </a:spcBef>
              <a:spcAft>
                <a:spcPts val="0"/>
              </a:spcAft>
              <a:buNone/>
            </a:pPr>
            <a:r>
              <a:rPr lang="en" sz="2800"/>
              <a:t>Students can reach depths of learning in specific subjects at high school that is often not reached until university.</a:t>
            </a:r>
            <a:endParaRPr sz="2800"/>
          </a:p>
          <a:p>
            <a:pPr indent="0" lvl="0" marL="742950" rtl="0" algn="l">
              <a:lnSpc>
                <a:spcPct val="115000"/>
              </a:lnSpc>
              <a:spcBef>
                <a:spcPts val="1200"/>
              </a:spcBef>
              <a:spcAft>
                <a:spcPts val="0"/>
              </a:spcAft>
              <a:buNone/>
            </a:pPr>
            <a:r>
              <a:t/>
            </a:r>
            <a:endParaRPr sz="2800"/>
          </a:p>
          <a:p>
            <a:pPr indent="0" lvl="0" marL="742950" rtl="0" algn="l">
              <a:lnSpc>
                <a:spcPct val="115000"/>
              </a:lnSpc>
              <a:spcBef>
                <a:spcPts val="1200"/>
              </a:spcBef>
              <a:spcAft>
                <a:spcPts val="1200"/>
              </a:spcAft>
              <a:buNone/>
            </a:pPr>
            <a:r>
              <a:t/>
            </a:r>
            <a:endParaRPr sz="28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4"/>
          <p:cNvSpPr txBox="1"/>
          <p:nvPr>
            <p:ph type="title"/>
          </p:nvPr>
        </p:nvSpPr>
        <p:spPr>
          <a:xfrm>
            <a:off x="311700" y="1343524"/>
            <a:ext cx="8520600" cy="3800100"/>
          </a:xfrm>
          <a:prstGeom prst="rect">
            <a:avLst/>
          </a:prstGeom>
        </p:spPr>
        <p:txBody>
          <a:bodyPr anchorCtr="0" anchor="ctr" bIns="91425" lIns="91425" spcFirstLastPara="1" rIns="91425" wrap="square" tIns="91425">
            <a:normAutofit fontScale="90000"/>
          </a:bodyPr>
          <a:lstStyle/>
          <a:p>
            <a:pPr indent="-365760" lvl="0" marL="457200" rtl="0" algn="l">
              <a:lnSpc>
                <a:spcPct val="115000"/>
              </a:lnSpc>
              <a:spcBef>
                <a:spcPts val="0"/>
              </a:spcBef>
              <a:spcAft>
                <a:spcPts val="0"/>
              </a:spcAft>
              <a:buSzPct val="100000"/>
              <a:buChar char="●"/>
            </a:pPr>
            <a:r>
              <a:rPr lang="en" sz="2400"/>
              <a:t>Attend school and uphold the school values. </a:t>
            </a:r>
            <a:endParaRPr sz="2400"/>
          </a:p>
          <a:p>
            <a:pPr indent="-365760" lvl="0" marL="457200" rtl="0" algn="l">
              <a:lnSpc>
                <a:spcPct val="115000"/>
              </a:lnSpc>
              <a:spcBef>
                <a:spcPts val="0"/>
              </a:spcBef>
              <a:spcAft>
                <a:spcPts val="0"/>
              </a:spcAft>
              <a:buSzPct val="100000"/>
              <a:buChar char="●"/>
            </a:pPr>
            <a:r>
              <a:rPr lang="en" sz="2400"/>
              <a:t>Value and support members of your </a:t>
            </a:r>
            <a:r>
              <a:rPr lang="en" sz="2400"/>
              <a:t>advisory</a:t>
            </a:r>
            <a:r>
              <a:rPr lang="en" sz="2400"/>
              <a:t>. </a:t>
            </a:r>
            <a:endParaRPr sz="2400"/>
          </a:p>
          <a:p>
            <a:pPr indent="-365760" lvl="0" marL="457200" rtl="0" algn="l">
              <a:lnSpc>
                <a:spcPct val="115000"/>
              </a:lnSpc>
              <a:spcBef>
                <a:spcPts val="0"/>
              </a:spcBef>
              <a:spcAft>
                <a:spcPts val="0"/>
              </a:spcAft>
              <a:buSzPct val="100000"/>
              <a:buChar char="●"/>
            </a:pPr>
            <a:r>
              <a:rPr lang="en" sz="2400"/>
              <a:t>Journal 3 times a week and read at least 1 book per term.</a:t>
            </a:r>
            <a:endParaRPr sz="2400"/>
          </a:p>
          <a:p>
            <a:pPr indent="-365760" lvl="0" marL="457200" rtl="0" algn="l">
              <a:lnSpc>
                <a:spcPct val="115000"/>
              </a:lnSpc>
              <a:spcBef>
                <a:spcPts val="0"/>
              </a:spcBef>
              <a:spcAft>
                <a:spcPts val="0"/>
              </a:spcAft>
              <a:buSzPct val="100000"/>
              <a:buChar char="●"/>
            </a:pPr>
            <a:r>
              <a:rPr lang="en" sz="2400"/>
              <a:t>Create and </a:t>
            </a:r>
            <a:r>
              <a:rPr lang="en" sz="2400"/>
              <a:t>regularly</a:t>
            </a:r>
            <a:r>
              <a:rPr lang="en" sz="2400"/>
              <a:t> update an online personal profile. </a:t>
            </a:r>
            <a:endParaRPr sz="2400"/>
          </a:p>
          <a:p>
            <a:pPr indent="-365760" lvl="0" marL="457200" rtl="0" algn="l">
              <a:lnSpc>
                <a:spcPct val="115000"/>
              </a:lnSpc>
              <a:spcBef>
                <a:spcPts val="0"/>
              </a:spcBef>
              <a:spcAft>
                <a:spcPts val="0"/>
              </a:spcAft>
              <a:buSzPct val="100000"/>
              <a:buChar char="●"/>
            </a:pPr>
            <a:r>
              <a:rPr lang="en" sz="2400"/>
              <a:t>Create a personal profile video. </a:t>
            </a:r>
            <a:endParaRPr sz="2400"/>
          </a:p>
          <a:p>
            <a:pPr indent="-365760" lvl="0" marL="457200" rtl="0" algn="l">
              <a:lnSpc>
                <a:spcPct val="115000"/>
              </a:lnSpc>
              <a:spcBef>
                <a:spcPts val="0"/>
              </a:spcBef>
              <a:spcAft>
                <a:spcPts val="0"/>
              </a:spcAft>
              <a:buSzPct val="100000"/>
              <a:buChar char="●"/>
            </a:pPr>
            <a:r>
              <a:rPr lang="en" sz="2400"/>
              <a:t>Complete a project each term. </a:t>
            </a:r>
            <a:endParaRPr sz="2400"/>
          </a:p>
          <a:p>
            <a:pPr indent="-365760" lvl="0" marL="457200" rtl="0" algn="l">
              <a:lnSpc>
                <a:spcPct val="115000"/>
              </a:lnSpc>
              <a:spcBef>
                <a:spcPts val="0"/>
              </a:spcBef>
              <a:spcAft>
                <a:spcPts val="0"/>
              </a:spcAft>
              <a:buSzPct val="100000"/>
              <a:buChar char="●"/>
            </a:pPr>
            <a:r>
              <a:rPr lang="en" sz="2400"/>
              <a:t>Engage in out learning activities. </a:t>
            </a:r>
            <a:endParaRPr sz="2400"/>
          </a:p>
          <a:p>
            <a:pPr indent="-365760" lvl="0" marL="457200" rtl="0" algn="l">
              <a:lnSpc>
                <a:spcPct val="115000"/>
              </a:lnSpc>
              <a:spcBef>
                <a:spcPts val="0"/>
              </a:spcBef>
              <a:spcAft>
                <a:spcPts val="0"/>
              </a:spcAft>
              <a:buSzPct val="100000"/>
              <a:buChar char="●"/>
            </a:pPr>
            <a:r>
              <a:rPr lang="en" sz="2400"/>
              <a:t>Call and email and interview potential mentors in the community and around the world. </a:t>
            </a:r>
            <a:endParaRPr sz="2400"/>
          </a:p>
        </p:txBody>
      </p:sp>
      <p:sp>
        <p:nvSpPr>
          <p:cNvPr id="458" name="Google Shape;458;p64"/>
          <p:cNvSpPr txBox="1"/>
          <p:nvPr/>
        </p:nvSpPr>
        <p:spPr>
          <a:xfrm>
            <a:off x="360200" y="158225"/>
            <a:ext cx="82680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500" u="sng"/>
              <a:t>Big Picture Work</a:t>
            </a:r>
            <a:endParaRPr sz="6500" u="sng"/>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5"/>
          <p:cNvSpPr txBox="1"/>
          <p:nvPr>
            <p:ph type="ctrTitle"/>
          </p:nvPr>
        </p:nvSpPr>
        <p:spPr>
          <a:xfrm>
            <a:off x="311700" y="310775"/>
            <a:ext cx="8520600" cy="917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How do we apply?</a:t>
            </a:r>
            <a:endParaRPr/>
          </a:p>
        </p:txBody>
      </p:sp>
      <p:pic>
        <p:nvPicPr>
          <p:cNvPr id="464" name="Google Shape;464;p65" title="adobe-express-qr-code (1).png"/>
          <p:cNvPicPr preferRelativeResize="0"/>
          <p:nvPr/>
        </p:nvPicPr>
        <p:blipFill>
          <a:blip r:embed="rId3">
            <a:alphaModFix/>
          </a:blip>
          <a:stretch>
            <a:fillRect/>
          </a:stretch>
        </p:blipFill>
        <p:spPr>
          <a:xfrm>
            <a:off x="2849613" y="1393925"/>
            <a:ext cx="3444775" cy="344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lnSpc>
                <a:spcPct val="120000"/>
              </a:lnSpc>
              <a:spcBef>
                <a:spcPts val="800"/>
              </a:spcBef>
              <a:spcAft>
                <a:spcPts val="800"/>
              </a:spcAft>
              <a:buNone/>
            </a:pPr>
            <a:r>
              <a:rPr b="1" lang="en" sz="3200">
                <a:solidFill>
                  <a:srgbClr val="2D2D2D"/>
                </a:solidFill>
                <a:highlight>
                  <a:srgbClr val="F7F7F7"/>
                </a:highlight>
              </a:rPr>
              <a:t>Big Picture Education Distinguishers</a:t>
            </a:r>
            <a:endParaRPr sz="4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Clr>
                <a:schemeClr val="dk1"/>
              </a:buClr>
              <a:buSzPts val="1100"/>
              <a:buFont typeface="Arial"/>
              <a:buNone/>
            </a:pPr>
            <a:r>
              <a:rPr b="1" lang="en" sz="2100">
                <a:solidFill>
                  <a:srgbClr val="2D2D2D"/>
                </a:solidFill>
                <a:highlight>
                  <a:schemeClr val="lt1"/>
                </a:highlight>
              </a:rPr>
              <a:t>1. Academic rigour: Head, heart and hand</a:t>
            </a:r>
            <a:endParaRPr b="1" sz="2100">
              <a:solidFill>
                <a:srgbClr val="2D2D2D"/>
              </a:solidFill>
              <a:highlight>
                <a:schemeClr val="lt1"/>
              </a:highlight>
            </a:endParaRPr>
          </a:p>
          <a:p>
            <a:pPr indent="0" lvl="0" marL="0" rtl="0" algn="l">
              <a:lnSpc>
                <a:spcPct val="160000"/>
              </a:lnSpc>
              <a:spcBef>
                <a:spcPts val="800"/>
              </a:spcBef>
              <a:spcAft>
                <a:spcPts val="0"/>
              </a:spcAft>
              <a:buClr>
                <a:schemeClr val="dk1"/>
              </a:buClr>
              <a:buSzPts val="1100"/>
              <a:buFont typeface="Arial"/>
              <a:buNone/>
            </a:pPr>
            <a:r>
              <a:rPr lang="en" sz="2100">
                <a:solidFill>
                  <a:srgbClr val="373737"/>
                </a:solidFill>
                <a:highlight>
                  <a:schemeClr val="lt1"/>
                </a:highlight>
              </a:rPr>
              <a:t>Big Picture schools have a strong intellectual purpose for each and every student. Students are continually challenged to deepen their learning and improve their performance across five learning goals: quantitative reasoning, empirical reasoning, social reasoning, communication skills and personal qualities. A high standard of academic work is expected of all students.</a:t>
            </a:r>
            <a:endParaRPr sz="2100">
              <a:solidFill>
                <a:srgbClr val="373737"/>
              </a:solidFill>
              <a:highlight>
                <a:schemeClr val="lt1"/>
              </a:highlight>
            </a:endParaRPr>
          </a:p>
          <a:p>
            <a:pPr indent="0" lvl="0" marL="0" rtl="0" algn="l">
              <a:spcBef>
                <a:spcPts val="800"/>
              </a:spcBef>
              <a:spcAft>
                <a:spcPts val="0"/>
              </a:spcAft>
              <a:buNone/>
            </a:pPr>
            <a:r>
              <a:t/>
            </a:r>
            <a:endParaRPr sz="1800">
              <a:solidFill>
                <a:schemeClr val="dk2"/>
              </a:solidFill>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60000"/>
              </a:lnSpc>
              <a:spcBef>
                <a:spcPts val="0"/>
              </a:spcBef>
              <a:spcAft>
                <a:spcPts val="0"/>
              </a:spcAft>
              <a:buNone/>
            </a:pPr>
            <a:r>
              <a:t/>
            </a:r>
            <a:endParaRPr sz="2100">
              <a:solidFill>
                <a:srgbClr val="373737"/>
              </a:solidFill>
              <a:highlight>
                <a:schemeClr val="lt1"/>
              </a:highlight>
            </a:endParaRPr>
          </a:p>
          <a:p>
            <a:pPr indent="0" lvl="0" marL="0" rtl="0" algn="l">
              <a:lnSpc>
                <a:spcPct val="120000"/>
              </a:lnSpc>
              <a:spcBef>
                <a:spcPts val="800"/>
              </a:spcBef>
              <a:spcAft>
                <a:spcPts val="0"/>
              </a:spcAft>
              <a:buNone/>
            </a:pPr>
            <a:r>
              <a:rPr b="1" lang="en" sz="2100">
                <a:solidFill>
                  <a:srgbClr val="2D2D2D"/>
                </a:solidFill>
                <a:highlight>
                  <a:schemeClr val="lt1"/>
                </a:highlight>
              </a:rPr>
              <a:t>2. Leaving to learn: Learning through internships</a:t>
            </a:r>
            <a:endParaRPr b="1" sz="2100">
              <a:solidFill>
                <a:srgbClr val="2D2D2D"/>
              </a:solidFill>
              <a:highlight>
                <a:schemeClr val="lt1"/>
              </a:highlight>
            </a:endParaRPr>
          </a:p>
          <a:p>
            <a:pPr indent="0" lvl="0" marL="0" rtl="0" algn="l">
              <a:lnSpc>
                <a:spcPct val="160000"/>
              </a:lnSpc>
              <a:spcBef>
                <a:spcPts val="800"/>
              </a:spcBef>
              <a:spcAft>
                <a:spcPts val="0"/>
              </a:spcAft>
              <a:buNone/>
            </a:pPr>
            <a:r>
              <a:rPr lang="en" sz="2100">
                <a:solidFill>
                  <a:srgbClr val="373737"/>
                </a:solidFill>
                <a:highlight>
                  <a:schemeClr val="lt1"/>
                </a:highlight>
              </a:rPr>
              <a:t>Students work two days a week in an interest-based internship with a mentor from the community on an intellectually rigorous real-world project that is connected to their learning goals.</a:t>
            </a:r>
            <a:endParaRPr sz="2100">
              <a:solidFill>
                <a:srgbClr val="373737"/>
              </a:solidFill>
              <a:highlight>
                <a:schemeClr val="lt1"/>
              </a:highlight>
            </a:endParaRPr>
          </a:p>
          <a:p>
            <a:pPr indent="0" lvl="0" marL="0" rtl="0" algn="l">
              <a:spcBef>
                <a:spcPts val="800"/>
              </a:spcBef>
              <a:spcAft>
                <a:spcPts val="0"/>
              </a:spcAft>
              <a:buNone/>
            </a:pPr>
            <a:r>
              <a:t/>
            </a:r>
            <a:endParaRPr sz="2100">
              <a:solidFill>
                <a:schemeClr val="dk2"/>
              </a:solidFill>
              <a:highlight>
                <a:schemeClr val="lt1"/>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2"/>
          <p:cNvSpPr txBox="1"/>
          <p:nvPr/>
        </p:nvSpPr>
        <p:spPr>
          <a:xfrm>
            <a:off x="699800" y="489850"/>
            <a:ext cx="7715400" cy="41637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800"/>
              </a:spcBef>
              <a:spcAft>
                <a:spcPts val="0"/>
              </a:spcAft>
              <a:buNone/>
            </a:pPr>
            <a:r>
              <a:rPr b="1" lang="en" sz="2100">
                <a:solidFill>
                  <a:srgbClr val="2D2D2D"/>
                </a:solidFill>
                <a:highlight>
                  <a:schemeClr val="lt1"/>
                </a:highlight>
              </a:rPr>
              <a:t>3. Personalisation: One student at a time</a:t>
            </a:r>
            <a:endParaRPr b="1" sz="2100">
              <a:solidFill>
                <a:srgbClr val="2D2D2D"/>
              </a:solidFill>
              <a:highlight>
                <a:schemeClr val="lt1"/>
              </a:highlight>
            </a:endParaRPr>
          </a:p>
          <a:p>
            <a:pPr indent="0" lvl="0" marL="0" rtl="0" algn="l">
              <a:lnSpc>
                <a:spcPct val="160000"/>
              </a:lnSpc>
              <a:spcBef>
                <a:spcPts val="800"/>
              </a:spcBef>
              <a:spcAft>
                <a:spcPts val="800"/>
              </a:spcAft>
              <a:buNone/>
            </a:pPr>
            <a:r>
              <a:rPr lang="en" sz="2100">
                <a:solidFill>
                  <a:srgbClr val="373737"/>
                </a:solidFill>
                <a:highlight>
                  <a:schemeClr val="lt1"/>
                </a:highlight>
              </a:rPr>
              <a:t>With the help of the advisory teacher and parents, each student develops a learning plan that explores their interests and passions, and identifies personal learning goals, authentic project work and wider curriculum requirements. This plan is reviewed and updated regularly.</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